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315" r:id="rId3"/>
    <p:sldId id="277" r:id="rId4"/>
    <p:sldId id="307" r:id="rId5"/>
    <p:sldId id="257" r:id="rId6"/>
    <p:sldId id="272" r:id="rId7"/>
    <p:sldId id="291" r:id="rId8"/>
    <p:sldId id="293" r:id="rId9"/>
    <p:sldId id="308" r:id="rId10"/>
    <p:sldId id="309" r:id="rId11"/>
    <p:sldId id="310" r:id="rId12"/>
    <p:sldId id="311" r:id="rId13"/>
    <p:sldId id="312" r:id="rId14"/>
    <p:sldId id="314" r:id="rId15"/>
    <p:sldId id="313" r:id="rId16"/>
    <p:sldId id="302" r:id="rId17"/>
    <p:sldId id="316" r:id="rId18"/>
    <p:sldId id="34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7" d="100"/>
          <a:sy n="127" d="100"/>
        </p:scale>
        <p:origin x="1688"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DFC53-466D-DA4E-8030-B5B016923CC0}" type="datetimeFigureOut">
              <a:rPr lang="en-US" smtClean="0"/>
              <a:t>7/3/20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3EA32-4C56-C943-84FF-4803908B2C24}" type="slidenum">
              <a:rPr lang="en-US" smtClean="0"/>
              <a:t>‹#›</a:t>
            </a:fld>
            <a:endParaRPr lang="en-US"/>
          </a:p>
        </p:txBody>
      </p:sp>
    </p:spTree>
    <p:extLst>
      <p:ext uri="{BB962C8B-B14F-4D97-AF65-F5344CB8AC3E}">
        <p14:creationId xmlns:p14="http://schemas.microsoft.com/office/powerpoint/2010/main" val="2058075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4623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7/3/20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40558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7/3/20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89259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7/3/20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54261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89448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066443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519735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651036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4158169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45119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4161323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120690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7/3/20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749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96552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969783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481628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7842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69810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66453-56C3-4797-928D-EA3B0A679EED}" type="datetimeFigureOut">
              <a:rPr lang="en-US" smtClean="0"/>
              <a:t>7/3/20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38580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966453-56C3-4797-928D-EA3B0A679EED}" type="datetimeFigureOut">
              <a:rPr lang="en-US" smtClean="0"/>
              <a:t>7/3/20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61977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66453-56C3-4797-928D-EA3B0A679EED}" type="datetimeFigureOut">
              <a:rPr lang="en-US" smtClean="0"/>
              <a:t>7/3/20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7837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966453-56C3-4797-928D-EA3B0A679EED}" type="datetimeFigureOut">
              <a:rPr lang="en-US" smtClean="0"/>
              <a:t>7/3/20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46699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66453-56C3-4797-928D-EA3B0A679EED}" type="datetimeFigureOut">
              <a:rPr lang="en-US" smtClean="0"/>
              <a:t>7/3/20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4003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66453-56C3-4797-928D-EA3B0A679EED}" type="datetimeFigureOut">
              <a:rPr lang="en-US" smtClean="0"/>
              <a:t>7/3/20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98335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66453-56C3-4797-928D-EA3B0A679EED}" type="datetimeFigureOut">
              <a:rPr lang="en-US" smtClean="0"/>
              <a:t>7/3/20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7090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66453-56C3-4797-928D-EA3B0A679EED}" type="datetimeFigureOut">
              <a:rPr lang="en-US" smtClean="0"/>
              <a:t>7/3/20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0598B-739D-4A47-B5AB-79BF86413B47}" type="slidenum">
              <a:rPr lang="en-US" smtClean="0"/>
              <a:t>‹#›</a:t>
            </a:fld>
            <a:endParaRPr lang="en-US"/>
          </a:p>
        </p:txBody>
      </p:sp>
    </p:spTree>
    <p:extLst>
      <p:ext uri="{BB962C8B-B14F-4D97-AF65-F5344CB8AC3E}">
        <p14:creationId xmlns:p14="http://schemas.microsoft.com/office/powerpoint/2010/main" val="1548370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6040101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5" name="Rectangle 4">
            <a:extLst>
              <a:ext uri="{FF2B5EF4-FFF2-40B4-BE49-F238E27FC236}">
                <a16:creationId xmlns:a16="http://schemas.microsoft.com/office/drawing/2014/main" id="{DD21DCEF-FE90-4221-8B69-8F2786A674B7}"/>
              </a:ext>
            </a:extLst>
          </p:cNvPr>
          <p:cNvSpPr/>
          <p:nvPr/>
        </p:nvSpPr>
        <p:spPr>
          <a:xfrm>
            <a:off x="240690" y="1152767"/>
            <a:ext cx="3016860" cy="3242170"/>
          </a:xfrm>
          <a:prstGeom prst="rect">
            <a:avLst/>
          </a:prstGeom>
          <a:solidFill>
            <a:schemeClr val="bg1"/>
          </a:solidFill>
        </p:spPr>
        <p:txBody>
          <a:bodyPr wrap="square">
            <a:spAutoFit/>
          </a:bodyPr>
          <a:lstStyle/>
          <a:p>
            <a:pPr algn="ctr">
              <a:lnSpc>
                <a:spcPct val="115000"/>
              </a:lnSpc>
              <a:spcBef>
                <a:spcPts val="900"/>
              </a:spcBef>
            </a:pPr>
            <a:r>
              <a:rPr lang="en-US" sz="36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Churches Develop godly leaders</a:t>
            </a:r>
            <a:endParaRPr lang="en-US" sz="12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6" name="Rectangle 5">
            <a:extLst>
              <a:ext uri="{FF2B5EF4-FFF2-40B4-BE49-F238E27FC236}">
                <a16:creationId xmlns:a16="http://schemas.microsoft.com/office/drawing/2014/main" id="{88CD8F20-5897-4437-B467-115232566B4E}"/>
              </a:ext>
            </a:extLst>
          </p:cNvPr>
          <p:cNvSpPr/>
          <p:nvPr/>
        </p:nvSpPr>
        <p:spPr>
          <a:xfrm>
            <a:off x="6055468" y="4925475"/>
            <a:ext cx="2989441" cy="548099"/>
          </a:xfrm>
          <a:prstGeom prst="rect">
            <a:avLst/>
          </a:prstGeom>
          <a:solidFill>
            <a:srgbClr val="FF0000"/>
          </a:solidFill>
        </p:spPr>
        <p:txBody>
          <a:bodyPr wrap="square">
            <a:spAutoFit/>
          </a:bodyPr>
          <a:lstStyle/>
          <a:p>
            <a:pPr algn="ctr">
              <a:lnSpc>
                <a:spcPct val="115000"/>
              </a:lnSpc>
              <a:spcBef>
                <a:spcPts val="900"/>
              </a:spcBef>
            </a:pPr>
            <a:r>
              <a:rPr lang="en-US" sz="2800" b="1" dirty="0">
                <a:solidFill>
                  <a:schemeClr val="bg1"/>
                </a:solidFill>
                <a:uFill>
                  <a:solidFill>
                    <a:srgbClr val="000000"/>
                  </a:solidFill>
                </a:uFill>
                <a:latin typeface="Times New Roman" panose="02020603050405020304" pitchFamily="18" charset="0"/>
                <a:ea typeface="Arial Unicode MS"/>
                <a:cs typeface="Arial Unicode MS"/>
              </a:rPr>
              <a:t>1 Timothy 3:1-16</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
        <p:nvSpPr>
          <p:cNvPr id="8" name="Rectangle 7">
            <a:extLst>
              <a:ext uri="{FF2B5EF4-FFF2-40B4-BE49-F238E27FC236}">
                <a16:creationId xmlns:a16="http://schemas.microsoft.com/office/drawing/2014/main" id="{67EF4405-3E12-BA4C-952C-65549BCAFE1B}"/>
              </a:ext>
            </a:extLst>
          </p:cNvPr>
          <p:cNvSpPr>
            <a:spLocks noChangeArrowheads="1"/>
          </p:cNvSpPr>
          <p:nvPr/>
        </p:nvSpPr>
        <p:spPr bwMode="auto">
          <a:xfrm>
            <a:off x="-23813" y="5607336"/>
            <a:ext cx="9252520" cy="125066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1" fontAlgn="base" latinLnBrk="0" hangingPunct="1">
              <a:lnSpc>
                <a:spcPct val="100000"/>
              </a:lnSpc>
              <a:spcBef>
                <a:spcPct val="20000"/>
              </a:spcBef>
              <a:spcAft>
                <a:spcPts val="0"/>
              </a:spcAft>
              <a:buClr>
                <a:srgbClr val="FFCC00"/>
              </a:buClr>
              <a:buSzPct val="70000"/>
              <a:buFont typeface="Wingdings" charset="0"/>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Thousands of files in 49 languages for free at BibleStudyDownloads.org</a:t>
            </a:r>
          </a:p>
        </p:txBody>
      </p:sp>
    </p:spTree>
    <p:extLst>
      <p:ext uri="{BB962C8B-B14F-4D97-AF65-F5344CB8AC3E}">
        <p14:creationId xmlns:p14="http://schemas.microsoft.com/office/powerpoint/2010/main" val="290128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909945" y="1087389"/>
            <a:ext cx="7315199" cy="3539430"/>
          </a:xfrm>
          <a:prstGeom prst="rect">
            <a:avLst/>
          </a:prstGeom>
          <a:solidFill>
            <a:schemeClr val="tx1"/>
          </a:solidFill>
          <a:ln>
            <a:solidFill>
              <a:schemeClr val="bg1"/>
            </a:solidFill>
          </a:ln>
        </p:spPr>
        <p:txBody>
          <a:bodyPr wrap="square">
            <a:spAutoFit/>
          </a:bodyPr>
          <a:lstStyle/>
          <a:p>
            <a:pPr algn="ctr"/>
            <a:r>
              <a:rPr lang="en-US" sz="2800" b="1" i="1" dirty="0">
                <a:solidFill>
                  <a:schemeClr val="bg1"/>
                </a:solidFill>
                <a:latin typeface="Times New Roman" panose="02020603050405020304" pitchFamily="18" charset="0"/>
                <a:cs typeface="Times New Roman" panose="02020603050405020304" pitchFamily="18" charset="0"/>
              </a:rPr>
              <a:t>1 Peter 5:1-2</a:t>
            </a:r>
            <a:endParaRPr lang="en-US" sz="2800" b="1" i="1" baseline="30000" dirty="0">
              <a:solidFill>
                <a:schemeClr val="bg1"/>
              </a:solidFill>
              <a:latin typeface="Times New Roman" panose="02020603050405020304" pitchFamily="18" charset="0"/>
              <a:cs typeface="Times New Roman" panose="02020603050405020304" pitchFamily="18" charset="0"/>
            </a:endParaRPr>
          </a:p>
          <a:p>
            <a:pPr algn="ctr"/>
            <a:r>
              <a:rPr lang="en-US" sz="2800" i="1" baseline="30000" dirty="0">
                <a:solidFill>
                  <a:schemeClr val="bg1"/>
                </a:solidFill>
                <a:latin typeface="Times New Roman" panose="02020603050405020304" pitchFamily="18" charset="0"/>
                <a:cs typeface="Times New Roman" panose="02020603050405020304" pitchFamily="18" charset="0"/>
              </a:rPr>
              <a:t>1 </a:t>
            </a:r>
            <a:r>
              <a:rPr lang="en-US" sz="2800" i="1" dirty="0">
                <a:solidFill>
                  <a:schemeClr val="bg1"/>
                </a:solidFill>
                <a:latin typeface="Times New Roman" panose="02020603050405020304" pitchFamily="18" charset="0"/>
                <a:cs typeface="Times New Roman" panose="02020603050405020304" pitchFamily="18" charset="0"/>
              </a:rPr>
              <a:t>So I exhort the </a:t>
            </a:r>
            <a:r>
              <a:rPr lang="en-US" sz="2800" i="1" u="sng" dirty="0">
                <a:solidFill>
                  <a:schemeClr val="bg1"/>
                </a:solidFill>
                <a:latin typeface="Times New Roman" panose="02020603050405020304" pitchFamily="18" charset="0"/>
                <a:cs typeface="Times New Roman" panose="02020603050405020304" pitchFamily="18" charset="0"/>
              </a:rPr>
              <a:t>elders</a:t>
            </a:r>
            <a:r>
              <a:rPr lang="en-US" sz="2800" i="1" dirty="0">
                <a:solidFill>
                  <a:schemeClr val="bg1"/>
                </a:solidFill>
                <a:latin typeface="Times New Roman" panose="02020603050405020304" pitchFamily="18" charset="0"/>
                <a:cs typeface="Times New Roman" panose="02020603050405020304" pitchFamily="18" charset="0"/>
              </a:rPr>
              <a:t> among you, as a fellow elder and a witness of the sufferings of Christ, as well as a partaker in the glory that is going to be revealed: </a:t>
            </a:r>
            <a:r>
              <a:rPr lang="en-US" sz="2800" i="1" baseline="30000" dirty="0">
                <a:solidFill>
                  <a:schemeClr val="bg1"/>
                </a:solidFill>
                <a:latin typeface="Times New Roman" panose="02020603050405020304" pitchFamily="18" charset="0"/>
                <a:cs typeface="Times New Roman" panose="02020603050405020304" pitchFamily="18" charset="0"/>
              </a:rPr>
              <a:t>2 </a:t>
            </a:r>
            <a:r>
              <a:rPr lang="en-US" sz="2800" i="1" u="sng" dirty="0">
                <a:solidFill>
                  <a:schemeClr val="bg1"/>
                </a:solidFill>
                <a:latin typeface="Times New Roman" panose="02020603050405020304" pitchFamily="18" charset="0"/>
                <a:cs typeface="Times New Roman" panose="02020603050405020304" pitchFamily="18" charset="0"/>
              </a:rPr>
              <a:t>shepherd</a:t>
            </a:r>
            <a:r>
              <a:rPr lang="en-US" sz="2800" i="1" dirty="0">
                <a:solidFill>
                  <a:schemeClr val="bg1"/>
                </a:solidFill>
                <a:latin typeface="Times New Roman" panose="02020603050405020304" pitchFamily="18" charset="0"/>
                <a:cs typeface="Times New Roman" panose="02020603050405020304" pitchFamily="18" charset="0"/>
              </a:rPr>
              <a:t> the flock of God that is among you, exercising </a:t>
            </a:r>
            <a:r>
              <a:rPr lang="en-US" sz="2800" i="1" u="sng" dirty="0">
                <a:solidFill>
                  <a:schemeClr val="bg1"/>
                </a:solidFill>
                <a:latin typeface="Times New Roman" panose="02020603050405020304" pitchFamily="18" charset="0"/>
                <a:cs typeface="Times New Roman" panose="02020603050405020304" pitchFamily="18" charset="0"/>
              </a:rPr>
              <a:t>oversight</a:t>
            </a:r>
            <a:r>
              <a:rPr lang="en-US" sz="2800" i="1" dirty="0">
                <a:solidFill>
                  <a:schemeClr val="bg1"/>
                </a:solidFill>
                <a:latin typeface="Times New Roman" panose="02020603050405020304" pitchFamily="18" charset="0"/>
                <a:cs typeface="Times New Roman" panose="02020603050405020304" pitchFamily="18" charset="0"/>
              </a:rPr>
              <a:t>, not under compulsion, but willingly, as God would have you; not for shameful gain, but eagerly;</a:t>
            </a:r>
            <a:endParaRPr lang="en-US" sz="7200" i="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6694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909945" y="287289"/>
            <a:ext cx="7315199" cy="523220"/>
          </a:xfrm>
          <a:prstGeom prst="rect">
            <a:avLst/>
          </a:prstGeom>
          <a:solidFill>
            <a:schemeClr val="accent6">
              <a:lumMod val="50000"/>
            </a:schemeClr>
          </a:solidFill>
          <a:ln>
            <a:solidFill>
              <a:schemeClr val="bg1"/>
            </a:solidFill>
          </a:ln>
        </p:spPr>
        <p:txBody>
          <a:bodyPr wrap="square">
            <a:spAutoFit/>
          </a:bodyPr>
          <a:lstStyle/>
          <a:p>
            <a:pPr algn="ctr"/>
            <a:r>
              <a:rPr lang="en-US" sz="2800" b="1" i="1" dirty="0">
                <a:solidFill>
                  <a:schemeClr val="bg1"/>
                </a:solidFill>
                <a:latin typeface="Times New Roman" panose="02020603050405020304" pitchFamily="18" charset="0"/>
                <a:cs typeface="Times New Roman" panose="02020603050405020304" pitchFamily="18" charset="0"/>
              </a:rPr>
              <a:t>14 Character Traits For Church Overseer</a:t>
            </a:r>
            <a:endParaRPr lang="en-US" sz="2800" b="1" i="1" baseline="30000" dirty="0">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4FABE6F-95D1-4B15-824B-A7288FF341C5}"/>
              </a:ext>
            </a:extLst>
          </p:cNvPr>
          <p:cNvSpPr/>
          <p:nvPr/>
        </p:nvSpPr>
        <p:spPr>
          <a:xfrm>
            <a:off x="243193" y="1000595"/>
            <a:ext cx="8605531" cy="548099"/>
          </a:xfrm>
          <a:prstGeom prst="rect">
            <a:avLst/>
          </a:prstGeom>
          <a:solidFill>
            <a:schemeClr val="tx1"/>
          </a:solidFill>
        </p:spPr>
        <p:txBody>
          <a:bodyPr wrap="square">
            <a:spAutoFit/>
          </a:bodyPr>
          <a:lstStyle/>
          <a:p>
            <a:pPr marL="342900" marR="0" lvl="0" indent="-342900" fontAlgn="base">
              <a:lnSpc>
                <a:spcPct val="115000"/>
              </a:lnSpc>
              <a:spcBef>
                <a:spcPts val="1200"/>
              </a:spcBef>
              <a:spcAft>
                <a:spcPts val="0"/>
              </a:spcAft>
              <a:buFont typeface="+mj-lt"/>
              <a:buAutoNum type="arabicPeriod"/>
            </a:pPr>
            <a:r>
              <a:rPr lang="en-US" sz="2800" kern="0">
                <a:solidFill>
                  <a:schemeClr val="bg1"/>
                </a:solidFill>
                <a:uFill>
                  <a:solidFill>
                    <a:srgbClr val="000000"/>
                  </a:solidFill>
                </a:uFill>
                <a:latin typeface="Times New Roman" panose="02020603050405020304" pitchFamily="18" charset="0"/>
                <a:ea typeface="Arial Unicode MS"/>
                <a:cs typeface="Arial Unicode MS"/>
              </a:rPr>
              <a:t>They are not flirtatious (“the husband of one wife”)</a:t>
            </a:r>
            <a:endParaRPr lang="en-US" sz="2800" kern="0" dirty="0">
              <a:solidFill>
                <a:schemeClr val="bg1"/>
              </a:solidFill>
              <a:uFill>
                <a:solidFill>
                  <a:srgbClr val="000000"/>
                </a:solidFill>
              </a:uFill>
              <a:latin typeface="Times New Roman" panose="02020603050405020304" pitchFamily="18" charset="0"/>
              <a:ea typeface="Arial Unicode MS"/>
              <a:cs typeface="Arial Unicode MS"/>
            </a:endParaRPr>
          </a:p>
        </p:txBody>
      </p:sp>
      <p:sp>
        <p:nvSpPr>
          <p:cNvPr id="4" name="Rectangle 3">
            <a:extLst>
              <a:ext uri="{FF2B5EF4-FFF2-40B4-BE49-F238E27FC236}">
                <a16:creationId xmlns:a16="http://schemas.microsoft.com/office/drawing/2014/main" id="{189977C2-997F-4427-8249-55B82DA6E38F}"/>
              </a:ext>
            </a:extLst>
          </p:cNvPr>
          <p:cNvSpPr/>
          <p:nvPr/>
        </p:nvSpPr>
        <p:spPr>
          <a:xfrm>
            <a:off x="247650" y="1549163"/>
            <a:ext cx="8601069" cy="548099"/>
          </a:xfrm>
          <a:prstGeom prst="rect">
            <a:avLst/>
          </a:prstGeom>
          <a:solidFill>
            <a:schemeClr val="tx1"/>
          </a:solidFill>
        </p:spPr>
        <p:txBody>
          <a:bodyPr wrap="square">
            <a:spAutoFit/>
          </a:bodyPr>
          <a:lstStyle/>
          <a:p>
            <a:pPr marR="0" lvl="0" fontAlgn="base">
              <a:lnSpc>
                <a:spcPct val="115000"/>
              </a:lnSpc>
              <a:spcBef>
                <a:spcPts val="1200"/>
              </a:spcBef>
              <a:spcAft>
                <a:spcPts val="0"/>
              </a:spcAft>
            </a:pP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2. They are personally disciplined (“sober-minded”)</a:t>
            </a:r>
          </a:p>
        </p:txBody>
      </p:sp>
      <p:sp>
        <p:nvSpPr>
          <p:cNvPr id="5" name="Rectangle 4">
            <a:extLst>
              <a:ext uri="{FF2B5EF4-FFF2-40B4-BE49-F238E27FC236}">
                <a16:creationId xmlns:a16="http://schemas.microsoft.com/office/drawing/2014/main" id="{0594B4EF-313B-4D79-A58C-FE74679DDE3F}"/>
              </a:ext>
            </a:extLst>
          </p:cNvPr>
          <p:cNvSpPr/>
          <p:nvPr/>
        </p:nvSpPr>
        <p:spPr>
          <a:xfrm>
            <a:off x="243193" y="2097262"/>
            <a:ext cx="8605531" cy="1043619"/>
          </a:xfrm>
          <a:prstGeom prst="rect">
            <a:avLst/>
          </a:prstGeom>
          <a:solidFill>
            <a:schemeClr val="tx1"/>
          </a:solidFill>
        </p:spPr>
        <p:txBody>
          <a:bodyPr wrap="square">
            <a:spAutoFit/>
          </a:bodyPr>
          <a:lstStyle/>
          <a:p>
            <a:pPr marL="409575" marR="0" lvl="0" indent="-400050" fontAlgn="base">
              <a:lnSpc>
                <a:spcPct val="115000"/>
              </a:lnSpc>
              <a:spcBef>
                <a:spcPts val="1200"/>
              </a:spcBef>
              <a:spcAft>
                <a:spcPts val="0"/>
              </a:spcAft>
            </a:pP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3. They are mentally and emotionally balanced (“self-controlled”)</a:t>
            </a:r>
          </a:p>
        </p:txBody>
      </p:sp>
      <p:sp>
        <p:nvSpPr>
          <p:cNvPr id="6" name="Rectangle 5">
            <a:extLst>
              <a:ext uri="{FF2B5EF4-FFF2-40B4-BE49-F238E27FC236}">
                <a16:creationId xmlns:a16="http://schemas.microsoft.com/office/drawing/2014/main" id="{4E71A929-800D-4109-8540-6A5569BB5E94}"/>
              </a:ext>
            </a:extLst>
          </p:cNvPr>
          <p:cNvSpPr/>
          <p:nvPr/>
        </p:nvSpPr>
        <p:spPr>
          <a:xfrm>
            <a:off x="243192" y="3131544"/>
            <a:ext cx="8605531" cy="548099"/>
          </a:xfrm>
          <a:prstGeom prst="rect">
            <a:avLst/>
          </a:prstGeom>
          <a:solidFill>
            <a:schemeClr val="tx1"/>
          </a:solidFill>
        </p:spPr>
        <p:txBody>
          <a:bodyPr wrap="square">
            <a:spAutoFit/>
          </a:bodyPr>
          <a:lstStyle/>
          <a:p>
            <a:pPr marR="0" lvl="0" fontAlgn="base">
              <a:lnSpc>
                <a:spcPct val="115000"/>
              </a:lnSpc>
              <a:spcBef>
                <a:spcPts val="1200"/>
              </a:spcBef>
              <a:spcAft>
                <a:spcPts val="0"/>
              </a:spcAft>
            </a:pP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4. They are not out of control (“</a:t>
            </a:r>
            <a:r>
              <a:rPr lang="es-ES_tradnl" sz="2800" kern="0" dirty="0" err="1">
                <a:solidFill>
                  <a:schemeClr val="bg1"/>
                </a:solidFill>
                <a:uFill>
                  <a:solidFill>
                    <a:srgbClr val="000000"/>
                  </a:solidFill>
                </a:uFill>
                <a:latin typeface="Times New Roman" panose="02020603050405020304" pitchFamily="18" charset="0"/>
                <a:ea typeface="Arial Unicode MS"/>
                <a:cs typeface="Arial Unicode MS"/>
              </a:rPr>
              <a:t>respectable</a:t>
            </a: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a:t>
            </a:r>
          </a:p>
        </p:txBody>
      </p:sp>
      <p:sp>
        <p:nvSpPr>
          <p:cNvPr id="8" name="Rectangle 7">
            <a:extLst>
              <a:ext uri="{FF2B5EF4-FFF2-40B4-BE49-F238E27FC236}">
                <a16:creationId xmlns:a16="http://schemas.microsoft.com/office/drawing/2014/main" id="{A44660E8-EEEC-4A53-A146-C47BDA072C2E}"/>
              </a:ext>
            </a:extLst>
          </p:cNvPr>
          <p:cNvSpPr/>
          <p:nvPr/>
        </p:nvSpPr>
        <p:spPr>
          <a:xfrm>
            <a:off x="243191" y="3674469"/>
            <a:ext cx="8605531" cy="548099"/>
          </a:xfrm>
          <a:prstGeom prst="rect">
            <a:avLst/>
          </a:prstGeom>
          <a:solidFill>
            <a:schemeClr val="tx1"/>
          </a:solidFill>
        </p:spPr>
        <p:txBody>
          <a:bodyPr wrap="square">
            <a:spAutoFit/>
          </a:bodyPr>
          <a:lstStyle/>
          <a:p>
            <a:pPr marR="0" lvl="0" fontAlgn="base">
              <a:lnSpc>
                <a:spcPct val="115000"/>
              </a:lnSpc>
              <a:spcBef>
                <a:spcPts val="1200"/>
              </a:spcBef>
              <a:spcAft>
                <a:spcPts val="0"/>
              </a:spcAft>
            </a:pP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5. They practice hospitality (“hospitable”)</a:t>
            </a:r>
          </a:p>
        </p:txBody>
      </p:sp>
      <p:sp>
        <p:nvSpPr>
          <p:cNvPr id="9" name="Rectangle 8">
            <a:extLst>
              <a:ext uri="{FF2B5EF4-FFF2-40B4-BE49-F238E27FC236}">
                <a16:creationId xmlns:a16="http://schemas.microsoft.com/office/drawing/2014/main" id="{7721B140-9BAE-417D-B510-645963FB0797}"/>
              </a:ext>
            </a:extLst>
          </p:cNvPr>
          <p:cNvSpPr/>
          <p:nvPr/>
        </p:nvSpPr>
        <p:spPr>
          <a:xfrm>
            <a:off x="243189" y="4200995"/>
            <a:ext cx="8605531" cy="548099"/>
          </a:xfrm>
          <a:prstGeom prst="rect">
            <a:avLst/>
          </a:prstGeom>
          <a:solidFill>
            <a:schemeClr val="tx1"/>
          </a:solidFill>
        </p:spPr>
        <p:txBody>
          <a:bodyPr wrap="square">
            <a:spAutoFit/>
          </a:bodyPr>
          <a:lstStyle/>
          <a:p>
            <a:pPr marR="0" lvl="0" fontAlgn="base">
              <a:lnSpc>
                <a:spcPct val="115000"/>
              </a:lnSpc>
              <a:spcBef>
                <a:spcPts val="1200"/>
              </a:spcBef>
              <a:spcAft>
                <a:spcPts val="0"/>
              </a:spcAft>
            </a:pP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6. They are able to teach the Bible (“able to teach”)</a:t>
            </a:r>
          </a:p>
        </p:txBody>
      </p:sp>
      <p:sp>
        <p:nvSpPr>
          <p:cNvPr id="10" name="Rectangle 9">
            <a:extLst>
              <a:ext uri="{FF2B5EF4-FFF2-40B4-BE49-F238E27FC236}">
                <a16:creationId xmlns:a16="http://schemas.microsoft.com/office/drawing/2014/main" id="{BB2944C3-50B6-42B0-BFF2-0413EC3F4940}"/>
              </a:ext>
            </a:extLst>
          </p:cNvPr>
          <p:cNvSpPr/>
          <p:nvPr/>
        </p:nvSpPr>
        <p:spPr>
          <a:xfrm>
            <a:off x="247650" y="4734395"/>
            <a:ext cx="8572493" cy="548099"/>
          </a:xfrm>
          <a:prstGeom prst="rect">
            <a:avLst/>
          </a:prstGeom>
          <a:solidFill>
            <a:schemeClr val="tx1"/>
          </a:solidFill>
        </p:spPr>
        <p:txBody>
          <a:bodyPr wrap="square">
            <a:spAutoFit/>
          </a:bodyPr>
          <a:lstStyle/>
          <a:p>
            <a:pPr marR="0" lvl="0" fontAlgn="base">
              <a:lnSpc>
                <a:spcPct val="115000"/>
              </a:lnSpc>
              <a:spcBef>
                <a:spcPts val="1200"/>
              </a:spcBef>
              <a:spcAft>
                <a:spcPts val="0"/>
              </a:spcAft>
            </a:pP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7. They are not addicted to chemicals (“not a drunkard”)</a:t>
            </a:r>
          </a:p>
        </p:txBody>
      </p:sp>
      <p:sp>
        <p:nvSpPr>
          <p:cNvPr id="11" name="Rectangle 10">
            <a:extLst>
              <a:ext uri="{FF2B5EF4-FFF2-40B4-BE49-F238E27FC236}">
                <a16:creationId xmlns:a16="http://schemas.microsoft.com/office/drawing/2014/main" id="{D7FA6165-3A18-407F-883E-0190961A443C}"/>
              </a:ext>
            </a:extLst>
          </p:cNvPr>
          <p:cNvSpPr/>
          <p:nvPr/>
        </p:nvSpPr>
        <p:spPr>
          <a:xfrm>
            <a:off x="243187" y="5274669"/>
            <a:ext cx="8601069" cy="548099"/>
          </a:xfrm>
          <a:prstGeom prst="rect">
            <a:avLst/>
          </a:prstGeom>
          <a:solidFill>
            <a:schemeClr val="tx1"/>
          </a:solidFill>
        </p:spPr>
        <p:txBody>
          <a:bodyPr wrap="square">
            <a:spAutoFit/>
          </a:bodyPr>
          <a:lstStyle/>
          <a:p>
            <a:pPr marR="0" lvl="0" fontAlgn="base">
              <a:lnSpc>
                <a:spcPct val="115000"/>
              </a:lnSpc>
              <a:spcBef>
                <a:spcPts val="1200"/>
              </a:spcBef>
              <a:spcAft>
                <a:spcPts val="0"/>
              </a:spcAft>
            </a:pPr>
            <a:r>
              <a:rPr lang="fr-FR" sz="2800" kern="0" dirty="0">
                <a:solidFill>
                  <a:schemeClr val="bg1"/>
                </a:solidFill>
                <a:uFill>
                  <a:solidFill>
                    <a:srgbClr val="000000"/>
                  </a:solidFill>
                </a:uFill>
                <a:latin typeface="Times New Roman" panose="02020603050405020304" pitchFamily="18" charset="0"/>
                <a:ea typeface="Arial Unicode MS"/>
                <a:cs typeface="Arial Unicode MS"/>
              </a:rPr>
              <a:t>8. </a:t>
            </a:r>
            <a:r>
              <a:rPr lang="fr-FR" sz="2800" kern="0" dirty="0" err="1">
                <a:solidFill>
                  <a:schemeClr val="bg1"/>
                </a:solidFill>
                <a:uFill>
                  <a:solidFill>
                    <a:srgbClr val="000000"/>
                  </a:solidFill>
                </a:uFill>
                <a:latin typeface="Times New Roman" panose="02020603050405020304" pitchFamily="18" charset="0"/>
                <a:ea typeface="Arial Unicode MS"/>
                <a:cs typeface="Arial Unicode MS"/>
              </a:rPr>
              <a:t>They</a:t>
            </a:r>
            <a:r>
              <a:rPr lang="fr-FR" sz="2800" kern="0" dirty="0">
                <a:solidFill>
                  <a:schemeClr val="bg1"/>
                </a:solidFill>
                <a:uFill>
                  <a:solidFill>
                    <a:srgbClr val="000000"/>
                  </a:solidFill>
                </a:uFill>
                <a:latin typeface="Times New Roman" panose="02020603050405020304" pitchFamily="18" charset="0"/>
                <a:ea typeface="Arial Unicode MS"/>
                <a:cs typeface="Arial Unicode MS"/>
              </a:rPr>
              <a:t> control </a:t>
            </a:r>
            <a:r>
              <a:rPr lang="fr-FR" sz="2800" kern="0" dirty="0" err="1">
                <a:solidFill>
                  <a:schemeClr val="bg1"/>
                </a:solidFill>
                <a:uFill>
                  <a:solidFill>
                    <a:srgbClr val="000000"/>
                  </a:solidFill>
                </a:uFill>
                <a:latin typeface="Times New Roman" panose="02020603050405020304" pitchFamily="18" charset="0"/>
                <a:ea typeface="Arial Unicode MS"/>
                <a:cs typeface="Arial Unicode MS"/>
              </a:rPr>
              <a:t>their</a:t>
            </a:r>
            <a:r>
              <a:rPr lang="fr-FR" sz="2800" kern="0" dirty="0">
                <a:solidFill>
                  <a:schemeClr val="bg1"/>
                </a:solidFill>
                <a:uFill>
                  <a:solidFill>
                    <a:srgbClr val="000000"/>
                  </a:solidFill>
                </a:uFill>
                <a:latin typeface="Times New Roman" panose="02020603050405020304" pitchFamily="18" charset="0"/>
                <a:ea typeface="Arial Unicode MS"/>
                <a:cs typeface="Arial Unicode MS"/>
              </a:rPr>
              <a:t> </a:t>
            </a:r>
            <a:r>
              <a:rPr lang="fr-FR" sz="2800" kern="0" dirty="0" err="1">
                <a:solidFill>
                  <a:schemeClr val="bg1"/>
                </a:solidFill>
                <a:uFill>
                  <a:solidFill>
                    <a:srgbClr val="000000"/>
                  </a:solidFill>
                </a:uFill>
                <a:latin typeface="Times New Roman" panose="02020603050405020304" pitchFamily="18" charset="0"/>
                <a:ea typeface="Arial Unicode MS"/>
                <a:cs typeface="Arial Unicode MS"/>
              </a:rPr>
              <a:t>temper</a:t>
            </a:r>
            <a:r>
              <a:rPr lang="fr-FR" sz="2800" kern="0" dirty="0">
                <a:solidFill>
                  <a:schemeClr val="bg1"/>
                </a:solidFill>
                <a:uFill>
                  <a:solidFill>
                    <a:srgbClr val="000000"/>
                  </a:solidFill>
                </a:uFill>
                <a:latin typeface="Times New Roman" panose="02020603050405020304" pitchFamily="18" charset="0"/>
                <a:ea typeface="Arial Unicode MS"/>
                <a:cs typeface="Arial Unicode MS"/>
              </a:rPr>
              <a:t> (</a:t>
            </a: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“not violent”)</a:t>
            </a:r>
          </a:p>
        </p:txBody>
      </p:sp>
      <p:sp>
        <p:nvSpPr>
          <p:cNvPr id="12" name="Rectangle 11">
            <a:extLst>
              <a:ext uri="{FF2B5EF4-FFF2-40B4-BE49-F238E27FC236}">
                <a16:creationId xmlns:a16="http://schemas.microsoft.com/office/drawing/2014/main" id="{E9B7EAF4-B2B3-4C11-95A2-2DC0C7346163}"/>
              </a:ext>
            </a:extLst>
          </p:cNvPr>
          <p:cNvSpPr/>
          <p:nvPr/>
        </p:nvSpPr>
        <p:spPr>
          <a:xfrm>
            <a:off x="243187" y="5808069"/>
            <a:ext cx="8601069" cy="548099"/>
          </a:xfrm>
          <a:prstGeom prst="rect">
            <a:avLst/>
          </a:prstGeom>
          <a:solidFill>
            <a:schemeClr val="tx1"/>
          </a:solidFill>
        </p:spPr>
        <p:txBody>
          <a:bodyPr wrap="square">
            <a:spAutoFit/>
          </a:bodyPr>
          <a:lstStyle/>
          <a:p>
            <a:pPr marR="0" lvl="0" fontAlgn="base">
              <a:lnSpc>
                <a:spcPct val="115000"/>
              </a:lnSpc>
              <a:spcBef>
                <a:spcPts val="1200"/>
              </a:spcBef>
              <a:spcAft>
                <a:spcPts val="0"/>
              </a:spcAft>
            </a:pP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9. They are considerate of others (“gentle”)</a:t>
            </a:r>
          </a:p>
        </p:txBody>
      </p:sp>
    </p:spTree>
    <p:extLst>
      <p:ext uri="{BB962C8B-B14F-4D97-AF65-F5344CB8AC3E}">
        <p14:creationId xmlns:p14="http://schemas.microsoft.com/office/powerpoint/2010/main" val="286803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59B2D8-EC9B-423A-A1E0-6DD76953365B}"/>
              </a:ext>
            </a:extLst>
          </p:cNvPr>
          <p:cNvSpPr/>
          <p:nvPr/>
        </p:nvSpPr>
        <p:spPr>
          <a:xfrm>
            <a:off x="4343400" y="1533525"/>
            <a:ext cx="4533900" cy="2062103"/>
          </a:xfrm>
          <a:prstGeom prst="rect">
            <a:avLst/>
          </a:prstGeom>
        </p:spPr>
        <p:txBody>
          <a:bodyPr wrap="square">
            <a:spAutoFit/>
          </a:bodyPr>
          <a:lstStyle/>
          <a:p>
            <a:pPr algn="ctr"/>
            <a:r>
              <a:rPr lang="en-US" sz="3200" dirty="0">
                <a:latin typeface="Times New Roman" panose="02020603050405020304" pitchFamily="18" charset="0"/>
                <a:ea typeface="Calibri" panose="020F0502020204030204" pitchFamily="34" charset="0"/>
                <a:cs typeface="Times New Roman" panose="02020603050405020304" pitchFamily="18" charset="0"/>
              </a:rPr>
              <a:t>“It expresses that considerateness that looks humanely and reasonably at the facts of a case.”</a:t>
            </a:r>
            <a:endParaRPr lang="en-US" sz="3200" dirty="0">
              <a:latin typeface="Times New Roman" panose="02020603050405020304" pitchFamily="18" charset="0"/>
              <a:cs typeface="Times New Roman" panose="02020603050405020304" pitchFamily="18" charset="0"/>
            </a:endParaRPr>
          </a:p>
        </p:txBody>
      </p:sp>
      <p:pic>
        <p:nvPicPr>
          <p:cNvPr id="3074" name="Picture 2" descr="Vine's complete expository dictionary by W.E. Vine | Etsy">
            <a:extLst>
              <a:ext uri="{FF2B5EF4-FFF2-40B4-BE49-F238E27FC236}">
                <a16:creationId xmlns:a16="http://schemas.microsoft.com/office/drawing/2014/main" id="{F1534C47-E2D1-4B7F-8E42-08D7D906CD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18" t="11653" r="27193" b="5085"/>
          <a:stretch/>
        </p:blipFill>
        <p:spPr bwMode="auto">
          <a:xfrm>
            <a:off x="409576" y="723901"/>
            <a:ext cx="3555078" cy="5353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46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909945" y="287289"/>
            <a:ext cx="7315199" cy="523220"/>
          </a:xfrm>
          <a:prstGeom prst="rect">
            <a:avLst/>
          </a:prstGeom>
          <a:solidFill>
            <a:schemeClr val="accent6">
              <a:lumMod val="50000"/>
            </a:schemeClr>
          </a:solidFill>
          <a:ln>
            <a:solidFill>
              <a:schemeClr val="bg1"/>
            </a:solidFill>
          </a:ln>
        </p:spPr>
        <p:txBody>
          <a:bodyPr wrap="square">
            <a:spAutoFit/>
          </a:bodyPr>
          <a:lstStyle/>
          <a:p>
            <a:pPr algn="ctr"/>
            <a:r>
              <a:rPr lang="en-US" sz="2800" b="1" i="1" dirty="0">
                <a:solidFill>
                  <a:schemeClr val="bg1"/>
                </a:solidFill>
                <a:latin typeface="Times New Roman" panose="02020603050405020304" pitchFamily="18" charset="0"/>
                <a:cs typeface="Times New Roman" panose="02020603050405020304" pitchFamily="18" charset="0"/>
              </a:rPr>
              <a:t>14 Character Traits For Church Overseer</a:t>
            </a:r>
            <a:endParaRPr lang="en-US" sz="2800" b="1" i="1" baseline="30000" dirty="0">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4FABE6F-95D1-4B15-824B-A7288FF341C5}"/>
              </a:ext>
            </a:extLst>
          </p:cNvPr>
          <p:cNvSpPr/>
          <p:nvPr/>
        </p:nvSpPr>
        <p:spPr>
          <a:xfrm>
            <a:off x="243193" y="1000595"/>
            <a:ext cx="8605531" cy="548099"/>
          </a:xfrm>
          <a:prstGeom prst="rect">
            <a:avLst/>
          </a:prstGeom>
          <a:solidFill>
            <a:schemeClr val="tx1"/>
          </a:solidFill>
        </p:spPr>
        <p:txBody>
          <a:bodyPr wrap="square">
            <a:spAutoFit/>
          </a:bodyPr>
          <a:lstStyle/>
          <a:p>
            <a:pPr marL="342900" marR="0" lvl="0" indent="-342900" fontAlgn="base">
              <a:lnSpc>
                <a:spcPct val="115000"/>
              </a:lnSpc>
              <a:spcBef>
                <a:spcPts val="1200"/>
              </a:spcBef>
              <a:spcAft>
                <a:spcPts val="0"/>
              </a:spcAft>
              <a:buFont typeface="+mj-lt"/>
              <a:buAutoNum type="arabicPeriod"/>
            </a:pPr>
            <a:r>
              <a:rPr lang="en-US" sz="2800" kern="0">
                <a:solidFill>
                  <a:schemeClr val="bg1"/>
                </a:solidFill>
                <a:uFill>
                  <a:solidFill>
                    <a:srgbClr val="000000"/>
                  </a:solidFill>
                </a:uFill>
                <a:latin typeface="Times New Roman" panose="02020603050405020304" pitchFamily="18" charset="0"/>
                <a:ea typeface="Arial Unicode MS"/>
                <a:cs typeface="Arial Unicode MS"/>
              </a:rPr>
              <a:t>They are not flirtatious (“the husband of one wife”)</a:t>
            </a:r>
            <a:endParaRPr lang="en-US" sz="2800" kern="0" dirty="0">
              <a:solidFill>
                <a:schemeClr val="bg1"/>
              </a:solidFill>
              <a:uFill>
                <a:solidFill>
                  <a:srgbClr val="000000"/>
                </a:solidFill>
              </a:uFill>
              <a:latin typeface="Times New Roman" panose="02020603050405020304" pitchFamily="18" charset="0"/>
              <a:ea typeface="Arial Unicode MS"/>
              <a:cs typeface="Arial Unicode MS"/>
            </a:endParaRPr>
          </a:p>
        </p:txBody>
      </p:sp>
      <p:sp>
        <p:nvSpPr>
          <p:cNvPr id="4" name="Rectangle 3">
            <a:extLst>
              <a:ext uri="{FF2B5EF4-FFF2-40B4-BE49-F238E27FC236}">
                <a16:creationId xmlns:a16="http://schemas.microsoft.com/office/drawing/2014/main" id="{189977C2-997F-4427-8249-55B82DA6E38F}"/>
              </a:ext>
            </a:extLst>
          </p:cNvPr>
          <p:cNvSpPr/>
          <p:nvPr/>
        </p:nvSpPr>
        <p:spPr>
          <a:xfrm>
            <a:off x="247650" y="1549163"/>
            <a:ext cx="8601069" cy="548099"/>
          </a:xfrm>
          <a:prstGeom prst="rect">
            <a:avLst/>
          </a:prstGeom>
          <a:solidFill>
            <a:schemeClr val="tx1"/>
          </a:solidFill>
        </p:spPr>
        <p:txBody>
          <a:bodyPr wrap="square">
            <a:spAutoFit/>
          </a:bodyPr>
          <a:lstStyle/>
          <a:p>
            <a:pPr marR="0" lvl="0" fontAlgn="base">
              <a:lnSpc>
                <a:spcPct val="115000"/>
              </a:lnSpc>
              <a:spcBef>
                <a:spcPts val="1200"/>
              </a:spcBef>
              <a:spcAft>
                <a:spcPts val="0"/>
              </a:spcAft>
            </a:pP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2. They are personally disciplined (“sober-minded”)</a:t>
            </a:r>
          </a:p>
        </p:txBody>
      </p:sp>
      <p:sp>
        <p:nvSpPr>
          <p:cNvPr id="5" name="Rectangle 4">
            <a:extLst>
              <a:ext uri="{FF2B5EF4-FFF2-40B4-BE49-F238E27FC236}">
                <a16:creationId xmlns:a16="http://schemas.microsoft.com/office/drawing/2014/main" id="{0594B4EF-313B-4D79-A58C-FE74679DDE3F}"/>
              </a:ext>
            </a:extLst>
          </p:cNvPr>
          <p:cNvSpPr/>
          <p:nvPr/>
        </p:nvSpPr>
        <p:spPr>
          <a:xfrm>
            <a:off x="243193" y="2097262"/>
            <a:ext cx="8605531" cy="1043619"/>
          </a:xfrm>
          <a:prstGeom prst="rect">
            <a:avLst/>
          </a:prstGeom>
          <a:solidFill>
            <a:schemeClr val="tx1"/>
          </a:solidFill>
        </p:spPr>
        <p:txBody>
          <a:bodyPr wrap="square">
            <a:spAutoFit/>
          </a:bodyPr>
          <a:lstStyle/>
          <a:p>
            <a:pPr marL="409575" marR="0" lvl="0" indent="-409575" fontAlgn="base">
              <a:lnSpc>
                <a:spcPct val="115000"/>
              </a:lnSpc>
              <a:spcBef>
                <a:spcPts val="1200"/>
              </a:spcBef>
              <a:spcAft>
                <a:spcPts val="0"/>
              </a:spcAft>
            </a:pP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3. They are mentally and emotionally balanced (“self-controlled”)</a:t>
            </a:r>
          </a:p>
        </p:txBody>
      </p:sp>
      <p:sp>
        <p:nvSpPr>
          <p:cNvPr id="6" name="Rectangle 5">
            <a:extLst>
              <a:ext uri="{FF2B5EF4-FFF2-40B4-BE49-F238E27FC236}">
                <a16:creationId xmlns:a16="http://schemas.microsoft.com/office/drawing/2014/main" id="{4E71A929-800D-4109-8540-6A5569BB5E94}"/>
              </a:ext>
            </a:extLst>
          </p:cNvPr>
          <p:cNvSpPr/>
          <p:nvPr/>
        </p:nvSpPr>
        <p:spPr>
          <a:xfrm>
            <a:off x="243192" y="3131544"/>
            <a:ext cx="8605531" cy="548099"/>
          </a:xfrm>
          <a:prstGeom prst="rect">
            <a:avLst/>
          </a:prstGeom>
          <a:solidFill>
            <a:schemeClr val="tx1"/>
          </a:solidFill>
        </p:spPr>
        <p:txBody>
          <a:bodyPr wrap="square">
            <a:spAutoFit/>
          </a:bodyPr>
          <a:lstStyle/>
          <a:p>
            <a:pPr marR="0" lvl="0" fontAlgn="base">
              <a:lnSpc>
                <a:spcPct val="115000"/>
              </a:lnSpc>
              <a:spcBef>
                <a:spcPts val="1200"/>
              </a:spcBef>
              <a:spcAft>
                <a:spcPts val="0"/>
              </a:spcAft>
            </a:pP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4. They are not out of control (“</a:t>
            </a:r>
            <a:r>
              <a:rPr lang="es-ES_tradnl" sz="2800" kern="0" dirty="0" err="1">
                <a:solidFill>
                  <a:schemeClr val="bg1"/>
                </a:solidFill>
                <a:uFill>
                  <a:solidFill>
                    <a:srgbClr val="000000"/>
                  </a:solidFill>
                </a:uFill>
                <a:latin typeface="Times New Roman" panose="02020603050405020304" pitchFamily="18" charset="0"/>
                <a:ea typeface="Arial Unicode MS"/>
                <a:cs typeface="Arial Unicode MS"/>
              </a:rPr>
              <a:t>respectable</a:t>
            </a: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a:t>
            </a:r>
          </a:p>
        </p:txBody>
      </p:sp>
      <p:sp>
        <p:nvSpPr>
          <p:cNvPr id="8" name="Rectangle 7">
            <a:extLst>
              <a:ext uri="{FF2B5EF4-FFF2-40B4-BE49-F238E27FC236}">
                <a16:creationId xmlns:a16="http://schemas.microsoft.com/office/drawing/2014/main" id="{A44660E8-EEEC-4A53-A146-C47BDA072C2E}"/>
              </a:ext>
            </a:extLst>
          </p:cNvPr>
          <p:cNvSpPr/>
          <p:nvPr/>
        </p:nvSpPr>
        <p:spPr>
          <a:xfrm>
            <a:off x="243191" y="3674469"/>
            <a:ext cx="8605531" cy="548099"/>
          </a:xfrm>
          <a:prstGeom prst="rect">
            <a:avLst/>
          </a:prstGeom>
          <a:solidFill>
            <a:schemeClr val="tx1"/>
          </a:solidFill>
        </p:spPr>
        <p:txBody>
          <a:bodyPr wrap="square">
            <a:spAutoFit/>
          </a:bodyPr>
          <a:lstStyle/>
          <a:p>
            <a:pPr marR="0" lvl="0" fontAlgn="base">
              <a:lnSpc>
                <a:spcPct val="115000"/>
              </a:lnSpc>
              <a:spcBef>
                <a:spcPts val="1200"/>
              </a:spcBef>
              <a:spcAft>
                <a:spcPts val="0"/>
              </a:spcAft>
            </a:pP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5. They practice hospitality (“hospitable”)</a:t>
            </a:r>
          </a:p>
        </p:txBody>
      </p:sp>
      <p:sp>
        <p:nvSpPr>
          <p:cNvPr id="9" name="Rectangle 8">
            <a:extLst>
              <a:ext uri="{FF2B5EF4-FFF2-40B4-BE49-F238E27FC236}">
                <a16:creationId xmlns:a16="http://schemas.microsoft.com/office/drawing/2014/main" id="{7721B140-9BAE-417D-B510-645963FB0797}"/>
              </a:ext>
            </a:extLst>
          </p:cNvPr>
          <p:cNvSpPr/>
          <p:nvPr/>
        </p:nvSpPr>
        <p:spPr>
          <a:xfrm>
            <a:off x="243189" y="4200995"/>
            <a:ext cx="8605531" cy="548099"/>
          </a:xfrm>
          <a:prstGeom prst="rect">
            <a:avLst/>
          </a:prstGeom>
          <a:solidFill>
            <a:schemeClr val="tx1"/>
          </a:solidFill>
        </p:spPr>
        <p:txBody>
          <a:bodyPr wrap="square">
            <a:spAutoFit/>
          </a:bodyPr>
          <a:lstStyle/>
          <a:p>
            <a:pPr marR="0" lvl="0" fontAlgn="base">
              <a:lnSpc>
                <a:spcPct val="115000"/>
              </a:lnSpc>
              <a:spcBef>
                <a:spcPts val="1200"/>
              </a:spcBef>
              <a:spcAft>
                <a:spcPts val="0"/>
              </a:spcAft>
            </a:pP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6. They are able to teach the Bible (“able to teach”)</a:t>
            </a:r>
          </a:p>
        </p:txBody>
      </p:sp>
      <p:sp>
        <p:nvSpPr>
          <p:cNvPr id="10" name="Rectangle 9">
            <a:extLst>
              <a:ext uri="{FF2B5EF4-FFF2-40B4-BE49-F238E27FC236}">
                <a16:creationId xmlns:a16="http://schemas.microsoft.com/office/drawing/2014/main" id="{BB2944C3-50B6-42B0-BFF2-0413EC3F4940}"/>
              </a:ext>
            </a:extLst>
          </p:cNvPr>
          <p:cNvSpPr/>
          <p:nvPr/>
        </p:nvSpPr>
        <p:spPr>
          <a:xfrm>
            <a:off x="247650" y="4734395"/>
            <a:ext cx="8572493" cy="548099"/>
          </a:xfrm>
          <a:prstGeom prst="rect">
            <a:avLst/>
          </a:prstGeom>
          <a:solidFill>
            <a:schemeClr val="tx1"/>
          </a:solidFill>
        </p:spPr>
        <p:txBody>
          <a:bodyPr wrap="square">
            <a:spAutoFit/>
          </a:bodyPr>
          <a:lstStyle/>
          <a:p>
            <a:pPr marR="0" lvl="0" fontAlgn="base">
              <a:lnSpc>
                <a:spcPct val="115000"/>
              </a:lnSpc>
              <a:spcBef>
                <a:spcPts val="1200"/>
              </a:spcBef>
              <a:spcAft>
                <a:spcPts val="0"/>
              </a:spcAft>
            </a:pP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7. They are not addicted to chemicals (“not a drunkard”)</a:t>
            </a:r>
          </a:p>
        </p:txBody>
      </p:sp>
      <p:sp>
        <p:nvSpPr>
          <p:cNvPr id="11" name="Rectangle 10">
            <a:extLst>
              <a:ext uri="{FF2B5EF4-FFF2-40B4-BE49-F238E27FC236}">
                <a16:creationId xmlns:a16="http://schemas.microsoft.com/office/drawing/2014/main" id="{D7FA6165-3A18-407F-883E-0190961A443C}"/>
              </a:ext>
            </a:extLst>
          </p:cNvPr>
          <p:cNvSpPr/>
          <p:nvPr/>
        </p:nvSpPr>
        <p:spPr>
          <a:xfrm>
            <a:off x="243187" y="5274669"/>
            <a:ext cx="8601069" cy="548099"/>
          </a:xfrm>
          <a:prstGeom prst="rect">
            <a:avLst/>
          </a:prstGeom>
          <a:solidFill>
            <a:schemeClr val="tx1"/>
          </a:solidFill>
        </p:spPr>
        <p:txBody>
          <a:bodyPr wrap="square">
            <a:spAutoFit/>
          </a:bodyPr>
          <a:lstStyle/>
          <a:p>
            <a:pPr marR="0" lvl="0" fontAlgn="base">
              <a:lnSpc>
                <a:spcPct val="115000"/>
              </a:lnSpc>
              <a:spcBef>
                <a:spcPts val="1200"/>
              </a:spcBef>
              <a:spcAft>
                <a:spcPts val="0"/>
              </a:spcAft>
            </a:pPr>
            <a:r>
              <a:rPr lang="fr-FR" sz="2800" kern="0" dirty="0">
                <a:solidFill>
                  <a:schemeClr val="bg1"/>
                </a:solidFill>
                <a:uFill>
                  <a:solidFill>
                    <a:srgbClr val="000000"/>
                  </a:solidFill>
                </a:uFill>
                <a:latin typeface="Times New Roman" panose="02020603050405020304" pitchFamily="18" charset="0"/>
                <a:ea typeface="Arial Unicode MS"/>
                <a:cs typeface="Arial Unicode MS"/>
              </a:rPr>
              <a:t>8. </a:t>
            </a:r>
            <a:r>
              <a:rPr lang="fr-FR" sz="2800" kern="0" dirty="0" err="1">
                <a:solidFill>
                  <a:schemeClr val="bg1"/>
                </a:solidFill>
                <a:uFill>
                  <a:solidFill>
                    <a:srgbClr val="000000"/>
                  </a:solidFill>
                </a:uFill>
                <a:latin typeface="Times New Roman" panose="02020603050405020304" pitchFamily="18" charset="0"/>
                <a:ea typeface="Arial Unicode MS"/>
                <a:cs typeface="Arial Unicode MS"/>
              </a:rPr>
              <a:t>They</a:t>
            </a:r>
            <a:r>
              <a:rPr lang="fr-FR" sz="2800" kern="0" dirty="0">
                <a:solidFill>
                  <a:schemeClr val="bg1"/>
                </a:solidFill>
                <a:uFill>
                  <a:solidFill>
                    <a:srgbClr val="000000"/>
                  </a:solidFill>
                </a:uFill>
                <a:latin typeface="Times New Roman" panose="02020603050405020304" pitchFamily="18" charset="0"/>
                <a:ea typeface="Arial Unicode MS"/>
                <a:cs typeface="Arial Unicode MS"/>
              </a:rPr>
              <a:t> control </a:t>
            </a:r>
            <a:r>
              <a:rPr lang="fr-FR" sz="2800" kern="0" dirty="0" err="1">
                <a:solidFill>
                  <a:schemeClr val="bg1"/>
                </a:solidFill>
                <a:uFill>
                  <a:solidFill>
                    <a:srgbClr val="000000"/>
                  </a:solidFill>
                </a:uFill>
                <a:latin typeface="Times New Roman" panose="02020603050405020304" pitchFamily="18" charset="0"/>
                <a:ea typeface="Arial Unicode MS"/>
                <a:cs typeface="Arial Unicode MS"/>
              </a:rPr>
              <a:t>their</a:t>
            </a:r>
            <a:r>
              <a:rPr lang="fr-FR" sz="2800" kern="0" dirty="0">
                <a:solidFill>
                  <a:schemeClr val="bg1"/>
                </a:solidFill>
                <a:uFill>
                  <a:solidFill>
                    <a:srgbClr val="000000"/>
                  </a:solidFill>
                </a:uFill>
                <a:latin typeface="Times New Roman" panose="02020603050405020304" pitchFamily="18" charset="0"/>
                <a:ea typeface="Arial Unicode MS"/>
                <a:cs typeface="Arial Unicode MS"/>
              </a:rPr>
              <a:t> </a:t>
            </a:r>
            <a:r>
              <a:rPr lang="fr-FR" sz="2800" kern="0" dirty="0" err="1">
                <a:solidFill>
                  <a:schemeClr val="bg1"/>
                </a:solidFill>
                <a:uFill>
                  <a:solidFill>
                    <a:srgbClr val="000000"/>
                  </a:solidFill>
                </a:uFill>
                <a:latin typeface="Times New Roman" panose="02020603050405020304" pitchFamily="18" charset="0"/>
                <a:ea typeface="Arial Unicode MS"/>
                <a:cs typeface="Arial Unicode MS"/>
              </a:rPr>
              <a:t>temper</a:t>
            </a:r>
            <a:r>
              <a:rPr lang="fr-FR" sz="2800" kern="0" dirty="0">
                <a:solidFill>
                  <a:schemeClr val="bg1"/>
                </a:solidFill>
                <a:uFill>
                  <a:solidFill>
                    <a:srgbClr val="000000"/>
                  </a:solidFill>
                </a:uFill>
                <a:latin typeface="Times New Roman" panose="02020603050405020304" pitchFamily="18" charset="0"/>
                <a:ea typeface="Arial Unicode MS"/>
                <a:cs typeface="Arial Unicode MS"/>
              </a:rPr>
              <a:t> (</a:t>
            </a: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“not violent”)</a:t>
            </a:r>
          </a:p>
        </p:txBody>
      </p:sp>
      <p:sp>
        <p:nvSpPr>
          <p:cNvPr id="12" name="Rectangle 11">
            <a:extLst>
              <a:ext uri="{FF2B5EF4-FFF2-40B4-BE49-F238E27FC236}">
                <a16:creationId xmlns:a16="http://schemas.microsoft.com/office/drawing/2014/main" id="{E9B7EAF4-B2B3-4C11-95A2-2DC0C7346163}"/>
              </a:ext>
            </a:extLst>
          </p:cNvPr>
          <p:cNvSpPr/>
          <p:nvPr/>
        </p:nvSpPr>
        <p:spPr>
          <a:xfrm>
            <a:off x="243187" y="5808069"/>
            <a:ext cx="8601069" cy="548099"/>
          </a:xfrm>
          <a:prstGeom prst="rect">
            <a:avLst/>
          </a:prstGeom>
          <a:solidFill>
            <a:schemeClr val="tx1"/>
          </a:solidFill>
        </p:spPr>
        <p:txBody>
          <a:bodyPr wrap="square">
            <a:spAutoFit/>
          </a:bodyPr>
          <a:lstStyle/>
          <a:p>
            <a:pPr marR="0" lvl="0" fontAlgn="base">
              <a:lnSpc>
                <a:spcPct val="115000"/>
              </a:lnSpc>
              <a:spcBef>
                <a:spcPts val="1200"/>
              </a:spcBef>
              <a:spcAft>
                <a:spcPts val="0"/>
              </a:spcAft>
            </a:pP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9. They are considerate of others (“gentle”)</a:t>
            </a:r>
          </a:p>
        </p:txBody>
      </p:sp>
      <p:sp>
        <p:nvSpPr>
          <p:cNvPr id="13" name="Rectangle 12">
            <a:extLst>
              <a:ext uri="{FF2B5EF4-FFF2-40B4-BE49-F238E27FC236}">
                <a16:creationId xmlns:a16="http://schemas.microsoft.com/office/drawing/2014/main" id="{8BE733AB-A729-4ACD-A7CA-CC360C271504}"/>
              </a:ext>
            </a:extLst>
          </p:cNvPr>
          <p:cNvSpPr/>
          <p:nvPr/>
        </p:nvSpPr>
        <p:spPr>
          <a:xfrm>
            <a:off x="243193" y="6315545"/>
            <a:ext cx="8605531" cy="523220"/>
          </a:xfrm>
          <a:prstGeom prst="rect">
            <a:avLst/>
          </a:prstGeom>
          <a:solidFill>
            <a:schemeClr val="tx1"/>
          </a:solidFill>
        </p:spPr>
        <p:txBody>
          <a:bodyPr wrap="square">
            <a:spAutoFit/>
          </a:bodyPr>
          <a:lstStyle/>
          <a:p>
            <a:pPr lvl="0" fontAlgn="base"/>
            <a:r>
              <a:rPr lang="en-US" sz="2800" kern="0" dirty="0">
                <a:solidFill>
                  <a:schemeClr val="bg1"/>
                </a:solidFill>
                <a:uFill>
                  <a:solidFill>
                    <a:srgbClr val="000000"/>
                  </a:solidFill>
                </a:uFill>
                <a:latin typeface="Times New Roman" panose="02020603050405020304" pitchFamily="18" charset="0"/>
                <a:ea typeface="Arial Unicode MS"/>
                <a:cs typeface="Arial Unicode MS"/>
              </a:rPr>
              <a:t>10. </a:t>
            </a:r>
            <a:r>
              <a:rPr lang="en-US" sz="2800" dirty="0">
                <a:solidFill>
                  <a:schemeClr val="bg1"/>
                </a:solidFill>
                <a:latin typeface="Times New Roman" panose="02020603050405020304" pitchFamily="18" charset="0"/>
                <a:cs typeface="Times New Roman" panose="02020603050405020304" pitchFamily="18" charset="0"/>
              </a:rPr>
              <a:t>They are peace makers (“not quarrelsome”)</a:t>
            </a:r>
          </a:p>
        </p:txBody>
      </p:sp>
    </p:spTree>
    <p:extLst>
      <p:ext uri="{BB962C8B-B14F-4D97-AF65-F5344CB8AC3E}">
        <p14:creationId xmlns:p14="http://schemas.microsoft.com/office/powerpoint/2010/main" val="44291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909945" y="287289"/>
            <a:ext cx="7315199" cy="523220"/>
          </a:xfrm>
          <a:prstGeom prst="rect">
            <a:avLst/>
          </a:prstGeom>
          <a:solidFill>
            <a:schemeClr val="accent6">
              <a:lumMod val="50000"/>
            </a:schemeClr>
          </a:solidFill>
          <a:ln>
            <a:solidFill>
              <a:schemeClr val="bg1"/>
            </a:solidFill>
          </a:ln>
        </p:spPr>
        <p:txBody>
          <a:bodyPr wrap="square">
            <a:spAutoFit/>
          </a:bodyPr>
          <a:lstStyle/>
          <a:p>
            <a:pPr algn="ctr"/>
            <a:r>
              <a:rPr lang="en-US" sz="2800" b="1" i="1" dirty="0">
                <a:solidFill>
                  <a:schemeClr val="bg1"/>
                </a:solidFill>
                <a:latin typeface="Times New Roman" panose="02020603050405020304" pitchFamily="18" charset="0"/>
                <a:cs typeface="Times New Roman" panose="02020603050405020304" pitchFamily="18" charset="0"/>
              </a:rPr>
              <a:t>14 Character Traits For Church Overseer</a:t>
            </a:r>
            <a:endParaRPr lang="en-US" sz="2800" b="1" i="1" baseline="30000"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89977C2-997F-4427-8249-55B82DA6E38F}"/>
              </a:ext>
            </a:extLst>
          </p:cNvPr>
          <p:cNvSpPr/>
          <p:nvPr/>
        </p:nvSpPr>
        <p:spPr>
          <a:xfrm>
            <a:off x="-18873" y="968138"/>
            <a:ext cx="9158197" cy="523220"/>
          </a:xfrm>
          <a:prstGeom prst="rect">
            <a:avLst/>
          </a:prstGeom>
          <a:solidFill>
            <a:schemeClr val="tx1"/>
          </a:solidFill>
        </p:spPr>
        <p:txBody>
          <a:bodyPr wrap="square">
            <a:spAutoFit/>
          </a:bodyPr>
          <a:lstStyle/>
          <a:p>
            <a:pPr lvl="0" fontAlgn="base"/>
            <a:r>
              <a:rPr lang="en-US" sz="2800" kern="0" dirty="0">
                <a:solidFill>
                  <a:schemeClr val="bg1"/>
                </a:solidFill>
                <a:uFill>
                  <a:solidFill>
                    <a:srgbClr val="000000"/>
                  </a:solidFill>
                </a:uFill>
                <a:latin typeface="Times New Roman" panose="02020603050405020304" pitchFamily="18" charset="0"/>
                <a:ea typeface="Arial Unicode MS"/>
                <a:cs typeface="Arial Unicode MS"/>
              </a:rPr>
              <a:t>11. They are </a:t>
            </a:r>
            <a:r>
              <a:rPr lang="en-US" sz="2800" dirty="0">
                <a:solidFill>
                  <a:schemeClr val="bg1"/>
                </a:solidFill>
                <a:latin typeface="Times New Roman" panose="02020603050405020304" pitchFamily="18" charset="0"/>
                <a:cs typeface="Times New Roman" panose="02020603050405020304" pitchFamily="18" charset="0"/>
              </a:rPr>
              <a:t>not materialistic (“not a lover of money”)</a:t>
            </a:r>
          </a:p>
        </p:txBody>
      </p:sp>
      <p:sp>
        <p:nvSpPr>
          <p:cNvPr id="5" name="Rectangle 4">
            <a:extLst>
              <a:ext uri="{FF2B5EF4-FFF2-40B4-BE49-F238E27FC236}">
                <a16:creationId xmlns:a16="http://schemas.microsoft.com/office/drawing/2014/main" id="{0594B4EF-313B-4D79-A58C-FE74679DDE3F}"/>
              </a:ext>
            </a:extLst>
          </p:cNvPr>
          <p:cNvSpPr/>
          <p:nvPr/>
        </p:nvSpPr>
        <p:spPr>
          <a:xfrm>
            <a:off x="-18874" y="1491358"/>
            <a:ext cx="9162873" cy="2034660"/>
          </a:xfrm>
          <a:prstGeom prst="rect">
            <a:avLst/>
          </a:prstGeom>
          <a:solidFill>
            <a:schemeClr val="tx1"/>
          </a:solidFill>
        </p:spPr>
        <p:txBody>
          <a:bodyPr wrap="square">
            <a:spAutoFit/>
          </a:bodyPr>
          <a:lstStyle/>
          <a:p>
            <a:pPr marL="539750" marR="0" lvl="0" indent="-539750" fontAlgn="base">
              <a:lnSpc>
                <a:spcPct val="115000"/>
              </a:lnSpc>
              <a:spcBef>
                <a:spcPts val="1200"/>
              </a:spcBef>
              <a:spcAft>
                <a:spcPts val="0"/>
              </a:spcAft>
            </a:pP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12. </a:t>
            </a:r>
            <a:r>
              <a:rPr lang="en-US" sz="2800" dirty="0">
                <a:solidFill>
                  <a:schemeClr val="bg1"/>
                </a:solidFill>
                <a:latin typeface="Times New Roman" panose="02020603050405020304" pitchFamily="18" charset="0"/>
                <a:cs typeface="Times New Roman" panose="02020603050405020304" pitchFamily="18" charset="0"/>
              </a:rPr>
              <a:t>They manage their homes well (“He must manage his own household well, with all dignity keeping his children submissive, for if someone does not know how to manage his own household, how will he care for God’s church?”)</a:t>
            </a:r>
            <a:endParaRPr lang="en-US" sz="4000" kern="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endParaRPr>
          </a:p>
        </p:txBody>
      </p:sp>
      <p:sp>
        <p:nvSpPr>
          <p:cNvPr id="13" name="Rectangle 12">
            <a:extLst>
              <a:ext uri="{FF2B5EF4-FFF2-40B4-BE49-F238E27FC236}">
                <a16:creationId xmlns:a16="http://schemas.microsoft.com/office/drawing/2014/main" id="{85BB1294-5134-4FD8-A8D7-555DF12357AE}"/>
              </a:ext>
            </a:extLst>
          </p:cNvPr>
          <p:cNvSpPr/>
          <p:nvPr/>
        </p:nvSpPr>
        <p:spPr>
          <a:xfrm>
            <a:off x="-18874" y="3520496"/>
            <a:ext cx="9162873" cy="1539139"/>
          </a:xfrm>
          <a:prstGeom prst="rect">
            <a:avLst/>
          </a:prstGeom>
          <a:solidFill>
            <a:schemeClr val="tx1"/>
          </a:solidFill>
        </p:spPr>
        <p:txBody>
          <a:bodyPr wrap="square">
            <a:spAutoFit/>
          </a:bodyPr>
          <a:lstStyle/>
          <a:p>
            <a:pPr marL="539750" marR="0" lvl="0" indent="-530225" fontAlgn="base">
              <a:lnSpc>
                <a:spcPct val="115000"/>
              </a:lnSpc>
              <a:spcBef>
                <a:spcPts val="1200"/>
              </a:spcBef>
              <a:spcAft>
                <a:spcPts val="0"/>
              </a:spcAft>
            </a:pP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13. They are not a young Christian (“He must not be a recent convert, or he may become puffed up with conceit and fall into the condemnation of the devil”)</a:t>
            </a:r>
          </a:p>
        </p:txBody>
      </p:sp>
      <p:sp>
        <p:nvSpPr>
          <p:cNvPr id="14" name="Rectangle 13">
            <a:extLst>
              <a:ext uri="{FF2B5EF4-FFF2-40B4-BE49-F238E27FC236}">
                <a16:creationId xmlns:a16="http://schemas.microsoft.com/office/drawing/2014/main" id="{D88308F1-5223-466B-A26A-B7E6268D816A}"/>
              </a:ext>
            </a:extLst>
          </p:cNvPr>
          <p:cNvSpPr/>
          <p:nvPr/>
        </p:nvSpPr>
        <p:spPr>
          <a:xfrm>
            <a:off x="-18874" y="5044496"/>
            <a:ext cx="9162873" cy="1539139"/>
          </a:xfrm>
          <a:prstGeom prst="rect">
            <a:avLst/>
          </a:prstGeom>
          <a:solidFill>
            <a:schemeClr val="tx1"/>
          </a:solidFill>
        </p:spPr>
        <p:txBody>
          <a:bodyPr wrap="square">
            <a:spAutoFit/>
          </a:bodyPr>
          <a:lstStyle/>
          <a:p>
            <a:pPr marL="539750" marR="0" lvl="0" indent="-539750" fontAlgn="base">
              <a:lnSpc>
                <a:spcPct val="115000"/>
              </a:lnSpc>
              <a:spcBef>
                <a:spcPts val="1200"/>
              </a:spcBef>
              <a:spcAft>
                <a:spcPts val="0"/>
              </a:spcAft>
            </a:pPr>
            <a:r>
              <a:rPr lang="en-US" sz="2800" kern="0" dirty="0">
                <a:solidFill>
                  <a:schemeClr val="bg1"/>
                </a:solidFill>
                <a:uFill>
                  <a:solidFill>
                    <a:srgbClr val="000000"/>
                  </a:solidFill>
                </a:uFill>
                <a:latin typeface="Times New Roman" panose="02020603050405020304" pitchFamily="18" charset="0"/>
                <a:ea typeface="Arial Unicode MS"/>
                <a:cs typeface="Arial Unicode MS"/>
              </a:rPr>
              <a:t>14. They have a favorable testimony among unbelievers (“…he must be well thought of by outsiders, so that he may not fall into disgrace, into a snare of the devil”)</a:t>
            </a:r>
          </a:p>
        </p:txBody>
      </p:sp>
    </p:spTree>
    <p:extLst>
      <p:ext uri="{BB962C8B-B14F-4D97-AF65-F5344CB8AC3E}">
        <p14:creationId xmlns:p14="http://schemas.microsoft.com/office/powerpoint/2010/main" val="47332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8196" name="Picture 4" descr="Relationship With God | Philadelphia Church of God">
            <a:extLst>
              <a:ext uri="{FF2B5EF4-FFF2-40B4-BE49-F238E27FC236}">
                <a16:creationId xmlns:a16="http://schemas.microsoft.com/office/drawing/2014/main" id="{82E39827-4429-434B-9835-5A1E0C2E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52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89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62061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7838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4" name="Picture 3" descr="A herd of sheep standing on top of a grass covered field&#10;&#10;Description automatically generated">
            <a:extLst>
              <a:ext uri="{FF2B5EF4-FFF2-40B4-BE49-F238E27FC236}">
                <a16:creationId xmlns:a16="http://schemas.microsoft.com/office/drawing/2014/main" id="{DD6A71E1-D9F3-4891-A493-D93AC11B9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19" y="438150"/>
            <a:ext cx="4005474" cy="598170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A982456D-0877-4AA5-8459-0D6877920153}"/>
              </a:ext>
            </a:extLst>
          </p:cNvPr>
          <p:cNvSpPr/>
          <p:nvPr/>
        </p:nvSpPr>
        <p:spPr>
          <a:xfrm>
            <a:off x="5105400" y="542924"/>
            <a:ext cx="3608566" cy="1861279"/>
          </a:xfrm>
          <a:prstGeom prst="rect">
            <a:avLst/>
          </a:prstGeom>
          <a:solidFill>
            <a:schemeClr val="tx1"/>
          </a:solidFill>
        </p:spPr>
        <p:txBody>
          <a:bodyPr wrap="square">
            <a:spAutoFit/>
          </a:bodyPr>
          <a:lstStyle/>
          <a:p>
            <a:pPr algn="ctr">
              <a:lnSpc>
                <a:spcPct val="115000"/>
              </a:lnSpc>
              <a:spcBef>
                <a:spcPts val="900"/>
              </a:spcBef>
            </a:pPr>
            <a:r>
              <a:rPr lang="en-US" sz="3200" dirty="0">
                <a:solidFill>
                  <a:schemeClr val="bg1"/>
                </a:solidFill>
                <a:uFill>
                  <a:solidFill>
                    <a:srgbClr val="000000"/>
                  </a:solidFill>
                </a:uFill>
                <a:latin typeface="Times New Roman" panose="02020603050405020304" pitchFamily="18" charset="0"/>
                <a:ea typeface="Arial Unicode MS"/>
                <a:cs typeface="Arial Unicode MS"/>
              </a:rPr>
              <a:t>Lead in front, </a:t>
            </a:r>
          </a:p>
          <a:p>
            <a:pPr algn="ctr">
              <a:lnSpc>
                <a:spcPct val="115000"/>
              </a:lnSpc>
              <a:spcBef>
                <a:spcPts val="900"/>
              </a:spcBef>
            </a:pPr>
            <a:r>
              <a:rPr lang="en-US" sz="3200" dirty="0">
                <a:solidFill>
                  <a:schemeClr val="bg1"/>
                </a:solidFill>
                <a:uFill>
                  <a:solidFill>
                    <a:srgbClr val="000000"/>
                  </a:solidFill>
                </a:uFill>
                <a:latin typeface="Times New Roman" panose="02020603050405020304" pitchFamily="18" charset="0"/>
                <a:ea typeface="Arial Unicode MS"/>
                <a:cs typeface="Arial Unicode MS"/>
              </a:rPr>
              <a:t>don’t push from behind</a:t>
            </a:r>
            <a:endParaRPr lang="en-US" sz="1400" dirty="0">
              <a:solidFill>
                <a:schemeClr val="bg1"/>
              </a:solidFill>
              <a:uFill>
                <a:solidFill>
                  <a:srgbClr val="000000"/>
                </a:solidFill>
              </a:uFill>
              <a:latin typeface="Times New Roman" panose="02020603050405020304" pitchFamily="18" charset="0"/>
              <a:ea typeface="Arial Unicode MS"/>
              <a:cs typeface="Arial Unicode MS"/>
            </a:endParaRPr>
          </a:p>
        </p:txBody>
      </p:sp>
      <p:sp>
        <p:nvSpPr>
          <p:cNvPr id="6" name="Rectangle 5">
            <a:extLst>
              <a:ext uri="{FF2B5EF4-FFF2-40B4-BE49-F238E27FC236}">
                <a16:creationId xmlns:a16="http://schemas.microsoft.com/office/drawing/2014/main" id="{77DDADD6-78E4-4F1F-837F-7BFC8956F9B0}"/>
              </a:ext>
            </a:extLst>
          </p:cNvPr>
          <p:cNvSpPr/>
          <p:nvPr/>
        </p:nvSpPr>
        <p:spPr>
          <a:xfrm>
            <a:off x="5257800" y="3162299"/>
            <a:ext cx="3608566" cy="1294970"/>
          </a:xfrm>
          <a:prstGeom prst="rect">
            <a:avLst/>
          </a:prstGeom>
          <a:solidFill>
            <a:schemeClr val="tx1"/>
          </a:solidFill>
        </p:spPr>
        <p:txBody>
          <a:bodyPr wrap="square">
            <a:spAutoFit/>
          </a:bodyPr>
          <a:lstStyle/>
          <a:p>
            <a:pPr algn="ctr">
              <a:lnSpc>
                <a:spcPct val="115000"/>
              </a:lnSpc>
              <a:spcBef>
                <a:spcPts val="900"/>
              </a:spcBef>
            </a:pPr>
            <a:r>
              <a:rPr lang="en-US" sz="3200" dirty="0">
                <a:solidFill>
                  <a:schemeClr val="bg1"/>
                </a:solidFill>
                <a:uFill>
                  <a:solidFill>
                    <a:srgbClr val="000000"/>
                  </a:solidFill>
                </a:uFill>
                <a:latin typeface="Times New Roman" panose="02020603050405020304" pitchFamily="18" charset="0"/>
                <a:ea typeface="Arial Unicode MS"/>
                <a:cs typeface="Arial Unicode MS"/>
              </a:rPr>
              <a:t>Don’t dominate</a:t>
            </a:r>
          </a:p>
          <a:p>
            <a:pPr algn="ctr">
              <a:lnSpc>
                <a:spcPct val="115000"/>
              </a:lnSpc>
              <a:spcBef>
                <a:spcPts val="900"/>
              </a:spcBef>
            </a:pPr>
            <a:r>
              <a:rPr lang="en-US" sz="3200" dirty="0">
                <a:solidFill>
                  <a:schemeClr val="bg1"/>
                </a:solidFill>
                <a:uFill>
                  <a:solidFill>
                    <a:srgbClr val="000000"/>
                  </a:solidFill>
                </a:uFill>
                <a:latin typeface="Times New Roman" panose="02020603050405020304" pitchFamily="18" charset="0"/>
                <a:ea typeface="Arial Unicode MS"/>
                <a:cs typeface="Arial Unicode MS"/>
              </a:rPr>
              <a:t>Be sensitive to needs</a:t>
            </a:r>
            <a:endParaRPr lang="en-US" sz="140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356410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3" name="Rectangle 2">
            <a:extLst>
              <a:ext uri="{FF2B5EF4-FFF2-40B4-BE49-F238E27FC236}">
                <a16:creationId xmlns:a16="http://schemas.microsoft.com/office/drawing/2014/main" id="{7B3380CA-B6A6-4675-87BC-9D5EA01AF309}"/>
              </a:ext>
            </a:extLst>
          </p:cNvPr>
          <p:cNvSpPr/>
          <p:nvPr/>
        </p:nvSpPr>
        <p:spPr>
          <a:xfrm>
            <a:off x="240691" y="1152766"/>
            <a:ext cx="2797784" cy="1967975"/>
          </a:xfrm>
          <a:prstGeom prst="rect">
            <a:avLst/>
          </a:prstGeom>
          <a:solidFill>
            <a:schemeClr val="bg1"/>
          </a:solidFill>
        </p:spPr>
        <p:txBody>
          <a:bodyPr wrap="square">
            <a:spAutoFit/>
          </a:bodyPr>
          <a:lstStyle/>
          <a:p>
            <a:pPr algn="ctr">
              <a:lnSpc>
                <a:spcPct val="115000"/>
              </a:lnSpc>
              <a:spcBef>
                <a:spcPts val="900"/>
              </a:spcBef>
            </a:pPr>
            <a:r>
              <a:rPr lang="en-US" sz="36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 Life</a:t>
            </a:r>
            <a:endParaRPr lang="en-US" sz="14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4" name="Rectangle 3">
            <a:extLst>
              <a:ext uri="{FF2B5EF4-FFF2-40B4-BE49-F238E27FC236}">
                <a16:creationId xmlns:a16="http://schemas.microsoft.com/office/drawing/2014/main" id="{4F6E1D08-1D55-430A-8CC6-DA48C50AD731}"/>
              </a:ext>
            </a:extLst>
          </p:cNvPr>
          <p:cNvSpPr/>
          <p:nvPr/>
        </p:nvSpPr>
        <p:spPr>
          <a:xfrm>
            <a:off x="5793924" y="5587159"/>
            <a:ext cx="3356881" cy="548099"/>
          </a:xfrm>
          <a:prstGeom prst="rect">
            <a:avLst/>
          </a:prstGeom>
          <a:solidFill>
            <a:srgbClr val="FF0000"/>
          </a:solidFill>
        </p:spPr>
        <p:txBody>
          <a:bodyPr wrap="none">
            <a:spAutoFit/>
          </a:bodyPr>
          <a:lstStyle/>
          <a:p>
            <a:pPr algn="ctr">
              <a:lnSpc>
                <a:spcPct val="115000"/>
              </a:lnSpc>
              <a:spcBef>
                <a:spcPts val="900"/>
              </a:spcBef>
            </a:pPr>
            <a:r>
              <a:rPr lang="en-US" sz="2800" b="1">
                <a:solidFill>
                  <a:schemeClr val="bg1"/>
                </a:solidFill>
                <a:uFill>
                  <a:solidFill>
                    <a:srgbClr val="000000"/>
                  </a:solidFill>
                </a:uFill>
                <a:latin typeface="Times New Roman" panose="02020603050405020304" pitchFamily="18" charset="0"/>
                <a:ea typeface="Arial Unicode MS"/>
                <a:cs typeface="Arial Unicode MS"/>
              </a:rPr>
              <a:t>Studies in 1 Timothy</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05787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5" name="Rectangle 4">
            <a:extLst>
              <a:ext uri="{FF2B5EF4-FFF2-40B4-BE49-F238E27FC236}">
                <a16:creationId xmlns:a16="http://schemas.microsoft.com/office/drawing/2014/main" id="{DD21DCEF-FE90-4221-8B69-8F2786A674B7}"/>
              </a:ext>
            </a:extLst>
          </p:cNvPr>
          <p:cNvSpPr/>
          <p:nvPr/>
        </p:nvSpPr>
        <p:spPr>
          <a:xfrm>
            <a:off x="240690" y="1152767"/>
            <a:ext cx="3016860" cy="3242170"/>
          </a:xfrm>
          <a:prstGeom prst="rect">
            <a:avLst/>
          </a:prstGeom>
          <a:solidFill>
            <a:schemeClr val="bg1"/>
          </a:solidFill>
        </p:spPr>
        <p:txBody>
          <a:bodyPr wrap="square">
            <a:spAutoFit/>
          </a:bodyPr>
          <a:lstStyle/>
          <a:p>
            <a:pPr algn="ctr">
              <a:lnSpc>
                <a:spcPct val="115000"/>
              </a:lnSpc>
              <a:spcBef>
                <a:spcPts val="900"/>
              </a:spcBef>
            </a:pPr>
            <a:r>
              <a:rPr lang="en-US" sz="36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Churches Develop godly leaders</a:t>
            </a:r>
            <a:endParaRPr lang="en-US" sz="12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6" name="Rectangle 5">
            <a:extLst>
              <a:ext uri="{FF2B5EF4-FFF2-40B4-BE49-F238E27FC236}">
                <a16:creationId xmlns:a16="http://schemas.microsoft.com/office/drawing/2014/main" id="{88CD8F20-5897-4437-B467-115232566B4E}"/>
              </a:ext>
            </a:extLst>
          </p:cNvPr>
          <p:cNvSpPr/>
          <p:nvPr/>
        </p:nvSpPr>
        <p:spPr>
          <a:xfrm>
            <a:off x="6172200" y="5596684"/>
            <a:ext cx="2989441" cy="548099"/>
          </a:xfrm>
          <a:prstGeom prst="rect">
            <a:avLst/>
          </a:prstGeom>
          <a:solidFill>
            <a:srgbClr val="FF0000"/>
          </a:solidFill>
        </p:spPr>
        <p:txBody>
          <a:bodyPr wrap="square">
            <a:spAutoFit/>
          </a:bodyPr>
          <a:lstStyle/>
          <a:p>
            <a:pPr algn="ctr">
              <a:lnSpc>
                <a:spcPct val="115000"/>
              </a:lnSpc>
              <a:spcBef>
                <a:spcPts val="900"/>
              </a:spcBef>
            </a:pPr>
            <a:r>
              <a:rPr lang="en-US" sz="2800" b="1" dirty="0">
                <a:solidFill>
                  <a:schemeClr val="bg1"/>
                </a:solidFill>
                <a:uFill>
                  <a:solidFill>
                    <a:srgbClr val="000000"/>
                  </a:solidFill>
                </a:uFill>
                <a:latin typeface="Times New Roman" panose="02020603050405020304" pitchFamily="18" charset="0"/>
                <a:ea typeface="Arial Unicode MS"/>
                <a:cs typeface="Arial Unicode MS"/>
              </a:rPr>
              <a:t>1 </a:t>
            </a:r>
            <a:r>
              <a:rPr lang="en-US" sz="2800" b="1">
                <a:solidFill>
                  <a:schemeClr val="bg1"/>
                </a:solidFill>
                <a:uFill>
                  <a:solidFill>
                    <a:srgbClr val="000000"/>
                  </a:solidFill>
                </a:uFill>
                <a:latin typeface="Times New Roman" panose="02020603050405020304" pitchFamily="18" charset="0"/>
                <a:ea typeface="Arial Unicode MS"/>
                <a:cs typeface="Arial Unicode MS"/>
              </a:rPr>
              <a:t>Timothy 3:1-7</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06275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re There Still Shepherds Today? | Wonderopolis">
            <a:extLst>
              <a:ext uri="{FF2B5EF4-FFF2-40B4-BE49-F238E27FC236}">
                <a16:creationId xmlns:a16="http://schemas.microsoft.com/office/drawing/2014/main" id="{028C2F00-DB42-4623-8F66-7C558ACA2A50}"/>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10668" b="2"/>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D1B9BDC-B695-4521-BCF5-2B545458DE52}"/>
              </a:ext>
            </a:extLst>
          </p:cNvPr>
          <p:cNvSpPr/>
          <p:nvPr/>
        </p:nvSpPr>
        <p:spPr>
          <a:xfrm>
            <a:off x="238124" y="142875"/>
            <a:ext cx="8658225" cy="2422680"/>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solidFill>
                  <a:srgbClr val="FFFFFF"/>
                </a:solidFill>
                <a:uFill>
                  <a:solidFill>
                    <a:srgbClr val="000000"/>
                  </a:solidFill>
                </a:uFill>
                <a:latin typeface="+mj-lt"/>
                <a:ea typeface="+mj-ea"/>
                <a:cs typeface="+mj-cs"/>
              </a:rPr>
              <a:t>They Raise up Godly Elders (vs. 1-7)</a:t>
            </a:r>
            <a:endParaRPr lang="en-US" sz="6000" dirty="0">
              <a:solidFill>
                <a:srgbClr val="FFFFFF"/>
              </a:solidFill>
              <a:uFill>
                <a:solidFill>
                  <a:srgbClr val="000000"/>
                </a:solidFill>
              </a:uFill>
              <a:latin typeface="+mj-lt"/>
              <a:ea typeface="+mj-ea"/>
              <a:cs typeface="+mj-cs"/>
            </a:endParaRPr>
          </a:p>
        </p:txBody>
      </p:sp>
    </p:spTree>
    <p:extLst>
      <p:ext uri="{BB962C8B-B14F-4D97-AF65-F5344CB8AC3E}">
        <p14:creationId xmlns:p14="http://schemas.microsoft.com/office/powerpoint/2010/main" val="31844127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D638C63-D182-4BA6-B54A-F1DE04542B43}"/>
              </a:ext>
            </a:extLst>
          </p:cNvPr>
          <p:cNvSpPr/>
          <p:nvPr/>
        </p:nvSpPr>
        <p:spPr>
          <a:xfrm>
            <a:off x="0" y="143345"/>
            <a:ext cx="1908497" cy="613245"/>
          </a:xfrm>
          <a:prstGeom prst="rect">
            <a:avLst/>
          </a:prstGeom>
          <a:solidFill>
            <a:schemeClr val="tx1"/>
          </a:solidFill>
        </p:spPr>
        <p:txBody>
          <a:bodyPr wrap="square">
            <a:spAutoFit/>
          </a:bodyPr>
          <a:lstStyle/>
          <a:p>
            <a:pPr algn="ctr">
              <a:lnSpc>
                <a:spcPct val="115000"/>
              </a:lnSpc>
              <a:spcBef>
                <a:spcPts val="1200"/>
              </a:spcBef>
            </a:pPr>
            <a:r>
              <a:rPr lang="en-US" sz="3200" dirty="0">
                <a:solidFill>
                  <a:schemeClr val="bg1"/>
                </a:solidFill>
                <a:uFill>
                  <a:solidFill>
                    <a:srgbClr val="000000"/>
                  </a:solidFill>
                </a:uFill>
                <a:latin typeface="Times New Roman" panose="02020603050405020304" pitchFamily="18" charset="0"/>
                <a:ea typeface="Arial Unicode MS"/>
                <a:cs typeface="Arial Unicode MS"/>
              </a:rPr>
              <a:t>Review</a:t>
            </a:r>
          </a:p>
        </p:txBody>
      </p:sp>
      <p:sp>
        <p:nvSpPr>
          <p:cNvPr id="7" name="Rectangle 6">
            <a:extLst>
              <a:ext uri="{FF2B5EF4-FFF2-40B4-BE49-F238E27FC236}">
                <a16:creationId xmlns:a16="http://schemas.microsoft.com/office/drawing/2014/main" id="{D50413F9-DCF8-4EEB-A365-1C533F1F512D}"/>
              </a:ext>
            </a:extLst>
          </p:cNvPr>
          <p:cNvSpPr/>
          <p:nvPr/>
        </p:nvSpPr>
        <p:spPr>
          <a:xfrm>
            <a:off x="1819582" y="1067270"/>
            <a:ext cx="5495925" cy="1333442"/>
          </a:xfrm>
          <a:prstGeom prst="rect">
            <a:avLst/>
          </a:prstGeom>
          <a:solidFill>
            <a:schemeClr val="tx1"/>
          </a:solidFill>
        </p:spPr>
        <p:txBody>
          <a:bodyPr wrap="square">
            <a:spAutoFit/>
          </a:bodyPr>
          <a:lstStyle/>
          <a:p>
            <a:pPr algn="ctr">
              <a:lnSpc>
                <a:spcPct val="115000"/>
              </a:lnSpc>
              <a:spcBef>
                <a:spcPts val="1200"/>
              </a:spcBef>
            </a:pPr>
            <a:r>
              <a:rPr lang="en-US" sz="3200" dirty="0">
                <a:solidFill>
                  <a:schemeClr val="bg1"/>
                </a:solidFill>
                <a:uFill>
                  <a:solidFill>
                    <a:srgbClr val="000000"/>
                  </a:solidFill>
                </a:uFill>
                <a:latin typeface="Times New Roman" panose="02020603050405020304" pitchFamily="18" charset="0"/>
                <a:ea typeface="Arial Unicode MS"/>
                <a:cs typeface="Arial Unicode MS"/>
              </a:rPr>
              <a:t>1 Timothy 2:11-14</a:t>
            </a:r>
          </a:p>
          <a:p>
            <a:pPr algn="ctr">
              <a:lnSpc>
                <a:spcPct val="115000"/>
              </a:lnSpc>
              <a:spcBef>
                <a:spcPts val="1200"/>
              </a:spcBef>
            </a:pPr>
            <a:r>
              <a:rPr lang="en-US" sz="3200" dirty="0">
                <a:solidFill>
                  <a:schemeClr val="bg1"/>
                </a:solidFill>
                <a:uFill>
                  <a:solidFill>
                    <a:srgbClr val="000000"/>
                  </a:solidFill>
                </a:uFill>
                <a:latin typeface="Times New Roman" panose="02020603050405020304" pitchFamily="18" charset="0"/>
                <a:ea typeface="Arial Unicode MS"/>
                <a:cs typeface="Arial Unicode MS"/>
              </a:rPr>
              <a:t>Men are to lead the church</a:t>
            </a:r>
          </a:p>
        </p:txBody>
      </p:sp>
      <p:sp>
        <p:nvSpPr>
          <p:cNvPr id="8" name="Rectangle 7">
            <a:extLst>
              <a:ext uri="{FF2B5EF4-FFF2-40B4-BE49-F238E27FC236}">
                <a16:creationId xmlns:a16="http://schemas.microsoft.com/office/drawing/2014/main" id="{20CACB26-BC6A-49D3-9945-F39DAE8A1EB2}"/>
              </a:ext>
            </a:extLst>
          </p:cNvPr>
          <p:cNvSpPr/>
          <p:nvPr/>
        </p:nvSpPr>
        <p:spPr>
          <a:xfrm>
            <a:off x="2335591" y="2711392"/>
            <a:ext cx="4463905" cy="2053639"/>
          </a:xfrm>
          <a:prstGeom prst="rect">
            <a:avLst/>
          </a:prstGeom>
          <a:solidFill>
            <a:schemeClr val="tx1"/>
          </a:solidFill>
        </p:spPr>
        <p:txBody>
          <a:bodyPr wrap="square">
            <a:spAutoFit/>
          </a:bodyPr>
          <a:lstStyle/>
          <a:p>
            <a:pPr algn="ctr">
              <a:lnSpc>
                <a:spcPct val="115000"/>
              </a:lnSpc>
              <a:spcBef>
                <a:spcPts val="1200"/>
              </a:spcBef>
            </a:pPr>
            <a:r>
              <a:rPr lang="en-US" sz="3200" dirty="0">
                <a:solidFill>
                  <a:schemeClr val="bg1"/>
                </a:solidFill>
                <a:uFill>
                  <a:solidFill>
                    <a:srgbClr val="000000"/>
                  </a:solidFill>
                </a:uFill>
                <a:latin typeface="Times New Roman" panose="02020603050405020304" pitchFamily="18" charset="0"/>
                <a:ea typeface="Arial Unicode MS"/>
                <a:cs typeface="Arial Unicode MS"/>
              </a:rPr>
              <a:t>Women can still speak</a:t>
            </a:r>
          </a:p>
          <a:p>
            <a:pPr algn="ctr">
              <a:lnSpc>
                <a:spcPct val="115000"/>
              </a:lnSpc>
              <a:spcBef>
                <a:spcPts val="1200"/>
              </a:spcBef>
            </a:pPr>
            <a:r>
              <a:rPr lang="en-US" sz="3200" dirty="0">
                <a:solidFill>
                  <a:schemeClr val="bg1"/>
                </a:solidFill>
                <a:uFill>
                  <a:solidFill>
                    <a:srgbClr val="000000"/>
                  </a:solidFill>
                </a:uFill>
                <a:latin typeface="Times New Roman" panose="02020603050405020304" pitchFamily="18" charset="0"/>
                <a:ea typeface="Arial Unicode MS"/>
                <a:cs typeface="Arial Unicode MS"/>
              </a:rPr>
              <a:t>Women can still teach</a:t>
            </a:r>
          </a:p>
          <a:p>
            <a:pPr algn="ctr">
              <a:lnSpc>
                <a:spcPct val="115000"/>
              </a:lnSpc>
              <a:spcBef>
                <a:spcPts val="1200"/>
              </a:spcBef>
            </a:pPr>
            <a:r>
              <a:rPr lang="en-US" sz="3200" dirty="0">
                <a:solidFill>
                  <a:schemeClr val="bg1"/>
                </a:solidFill>
                <a:uFill>
                  <a:solidFill>
                    <a:srgbClr val="000000"/>
                  </a:solidFill>
                </a:uFill>
                <a:latin typeface="Times New Roman" panose="02020603050405020304" pitchFamily="18" charset="0"/>
                <a:ea typeface="Arial Unicode MS"/>
                <a:cs typeface="Arial Unicode MS"/>
              </a:rPr>
              <a:t>Women can still lead</a:t>
            </a:r>
          </a:p>
        </p:txBody>
      </p:sp>
    </p:spTree>
    <p:extLst>
      <p:ext uri="{BB962C8B-B14F-4D97-AF65-F5344CB8AC3E}">
        <p14:creationId xmlns:p14="http://schemas.microsoft.com/office/powerpoint/2010/main" val="39107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909943" y="401589"/>
            <a:ext cx="7315199" cy="954107"/>
          </a:xfrm>
          <a:prstGeom prst="rect">
            <a:avLst/>
          </a:prstGeom>
          <a:solidFill>
            <a:schemeClr val="tx1"/>
          </a:solidFill>
          <a:ln>
            <a:solidFill>
              <a:schemeClr val="bg1"/>
            </a:solidFill>
          </a:ln>
        </p:spPr>
        <p:txBody>
          <a:bodyPr wrap="square">
            <a:spAutoFit/>
          </a:bodyPr>
          <a:lstStyle/>
          <a:p>
            <a:pPr algn="ctr"/>
            <a:r>
              <a:rPr lang="en-US" sz="2800" i="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The saying is trustworthy: If anyone aspires to the office of overseer, he desires a noble task.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20CACB26-BC6A-49D3-9945-F39DAE8A1EB2}"/>
              </a:ext>
            </a:extLst>
          </p:cNvPr>
          <p:cNvSpPr/>
          <p:nvPr/>
        </p:nvSpPr>
        <p:spPr>
          <a:xfrm>
            <a:off x="2115532" y="1866900"/>
            <a:ext cx="4904019" cy="1846916"/>
          </a:xfrm>
          <a:prstGeom prst="rect">
            <a:avLst/>
          </a:prstGeom>
          <a:solidFill>
            <a:schemeClr val="tx1"/>
          </a:solidFill>
        </p:spPr>
        <p:txBody>
          <a:bodyPr wrap="square">
            <a:spAutoFit/>
          </a:bodyPr>
          <a:lstStyle/>
          <a:p>
            <a:pPr>
              <a:lnSpc>
                <a:spcPct val="115000"/>
              </a:lnSpc>
              <a:spcBef>
                <a:spcPts val="1200"/>
              </a:spcBef>
            </a:pPr>
            <a:r>
              <a:rPr lang="en-US" sz="2800" dirty="0">
                <a:solidFill>
                  <a:schemeClr val="bg1"/>
                </a:solidFill>
                <a:uFill>
                  <a:solidFill>
                    <a:srgbClr val="000000"/>
                  </a:solidFill>
                </a:uFill>
                <a:latin typeface="Times New Roman" panose="02020603050405020304" pitchFamily="18" charset="0"/>
                <a:ea typeface="Arial Unicode MS"/>
                <a:cs typeface="Arial Unicode MS"/>
              </a:rPr>
              <a:t>Elder = Who? Older man</a:t>
            </a:r>
          </a:p>
          <a:p>
            <a:pPr>
              <a:lnSpc>
                <a:spcPct val="115000"/>
              </a:lnSpc>
              <a:spcBef>
                <a:spcPts val="1200"/>
              </a:spcBef>
            </a:pPr>
            <a:r>
              <a:rPr lang="en-US" sz="2800" dirty="0">
                <a:solidFill>
                  <a:schemeClr val="bg1"/>
                </a:solidFill>
                <a:uFill>
                  <a:solidFill>
                    <a:srgbClr val="000000"/>
                  </a:solidFill>
                </a:uFill>
                <a:latin typeface="Times New Roman" panose="02020603050405020304" pitchFamily="18" charset="0"/>
                <a:ea typeface="Arial Unicode MS"/>
                <a:cs typeface="Arial Unicode MS"/>
              </a:rPr>
              <a:t>Overseer = What? Oversee</a:t>
            </a:r>
          </a:p>
          <a:p>
            <a:pPr>
              <a:lnSpc>
                <a:spcPct val="115000"/>
              </a:lnSpc>
              <a:spcBef>
                <a:spcPts val="1200"/>
              </a:spcBef>
            </a:pPr>
            <a:r>
              <a:rPr lang="en-US" sz="2800" dirty="0">
                <a:solidFill>
                  <a:schemeClr val="bg1"/>
                </a:solidFill>
                <a:uFill>
                  <a:solidFill>
                    <a:srgbClr val="000000"/>
                  </a:solidFill>
                </a:uFill>
                <a:latin typeface="Times New Roman" panose="02020603050405020304" pitchFamily="18" charset="0"/>
                <a:ea typeface="Arial Unicode MS"/>
                <a:cs typeface="Arial Unicode MS"/>
              </a:rPr>
              <a:t>Pastor = How? Like a shepherd</a:t>
            </a:r>
          </a:p>
        </p:txBody>
      </p:sp>
    </p:spTree>
    <p:extLst>
      <p:ext uri="{BB962C8B-B14F-4D97-AF65-F5344CB8AC3E}">
        <p14:creationId xmlns:p14="http://schemas.microsoft.com/office/powerpoint/2010/main" val="276974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909945" y="1087389"/>
            <a:ext cx="7315199" cy="3539430"/>
          </a:xfrm>
          <a:prstGeom prst="rect">
            <a:avLst/>
          </a:prstGeom>
          <a:solidFill>
            <a:schemeClr val="tx1"/>
          </a:solidFill>
          <a:ln>
            <a:solidFill>
              <a:schemeClr val="bg1"/>
            </a:solidFill>
          </a:ln>
        </p:spPr>
        <p:txBody>
          <a:bodyPr wrap="square">
            <a:spAutoFit/>
          </a:bodyPr>
          <a:lstStyle/>
          <a:p>
            <a:pPr algn="ctr"/>
            <a:r>
              <a:rPr lang="en-US" sz="2800" b="1" i="1" dirty="0">
                <a:solidFill>
                  <a:schemeClr val="bg1"/>
                </a:solidFill>
                <a:latin typeface="Times New Roman" panose="02020603050405020304" pitchFamily="18" charset="0"/>
                <a:cs typeface="Times New Roman" panose="02020603050405020304" pitchFamily="18" charset="0"/>
              </a:rPr>
              <a:t>Acts 20:17, 28</a:t>
            </a:r>
            <a:endParaRPr lang="en-US" sz="2800" b="1" i="1" baseline="30000" dirty="0">
              <a:solidFill>
                <a:schemeClr val="bg1"/>
              </a:solidFill>
              <a:latin typeface="Times New Roman" panose="02020603050405020304" pitchFamily="18" charset="0"/>
              <a:cs typeface="Times New Roman" panose="02020603050405020304" pitchFamily="18" charset="0"/>
            </a:endParaRPr>
          </a:p>
          <a:p>
            <a:pPr algn="ctr"/>
            <a:r>
              <a:rPr lang="en-US" sz="2800" b="1" i="1" baseline="30000" dirty="0">
                <a:solidFill>
                  <a:schemeClr val="bg1"/>
                </a:solidFill>
                <a:latin typeface="Times New Roman" panose="02020603050405020304" pitchFamily="18" charset="0"/>
                <a:cs typeface="Times New Roman" panose="02020603050405020304" pitchFamily="18" charset="0"/>
              </a:rPr>
              <a:t>17 </a:t>
            </a:r>
            <a:r>
              <a:rPr lang="en-US" sz="2800" i="1" dirty="0">
                <a:solidFill>
                  <a:schemeClr val="bg1"/>
                </a:solidFill>
                <a:latin typeface="Times New Roman" panose="02020603050405020304" pitchFamily="18" charset="0"/>
                <a:cs typeface="Times New Roman" panose="02020603050405020304" pitchFamily="18" charset="0"/>
              </a:rPr>
              <a:t>Now from Miletus he sent to Ephesus and called the </a:t>
            </a:r>
            <a:r>
              <a:rPr lang="en-US" sz="2800" i="1" u="sng" dirty="0">
                <a:solidFill>
                  <a:schemeClr val="bg1"/>
                </a:solidFill>
                <a:latin typeface="Times New Roman" panose="02020603050405020304" pitchFamily="18" charset="0"/>
                <a:cs typeface="Times New Roman" panose="02020603050405020304" pitchFamily="18" charset="0"/>
              </a:rPr>
              <a:t>elders</a:t>
            </a:r>
            <a:r>
              <a:rPr lang="en-US" sz="2800" i="1" dirty="0">
                <a:solidFill>
                  <a:schemeClr val="bg1"/>
                </a:solidFill>
                <a:latin typeface="Times New Roman" panose="02020603050405020304" pitchFamily="18" charset="0"/>
                <a:cs typeface="Times New Roman" panose="02020603050405020304" pitchFamily="18" charset="0"/>
              </a:rPr>
              <a:t> of the church to come to him.</a:t>
            </a:r>
          </a:p>
          <a:p>
            <a:pPr algn="ctr"/>
            <a:endParaRPr lang="en-US" sz="2800" i="1" dirty="0">
              <a:solidFill>
                <a:schemeClr val="bg1"/>
              </a:solidFill>
              <a:latin typeface="Times New Roman" panose="02020603050405020304" pitchFamily="18" charset="0"/>
              <a:cs typeface="Times New Roman" panose="02020603050405020304" pitchFamily="18" charset="0"/>
            </a:endParaRPr>
          </a:p>
          <a:p>
            <a:pPr algn="ctr"/>
            <a:r>
              <a:rPr lang="en-US" sz="2800" b="1" i="1" baseline="30000" dirty="0">
                <a:solidFill>
                  <a:schemeClr val="bg1"/>
                </a:solidFill>
                <a:latin typeface="Times New Roman" panose="02020603050405020304" pitchFamily="18" charset="0"/>
                <a:cs typeface="Times New Roman" panose="02020603050405020304" pitchFamily="18" charset="0"/>
              </a:rPr>
              <a:t>28 </a:t>
            </a:r>
            <a:r>
              <a:rPr lang="en-US" sz="2800" i="1" dirty="0">
                <a:solidFill>
                  <a:schemeClr val="bg1"/>
                </a:solidFill>
                <a:latin typeface="Times New Roman" panose="02020603050405020304" pitchFamily="18" charset="0"/>
                <a:cs typeface="Times New Roman" panose="02020603050405020304" pitchFamily="18" charset="0"/>
              </a:rPr>
              <a:t>Pay careful attention to yourselves and to all the flock, in which the Holy Spirit has made you </a:t>
            </a:r>
            <a:r>
              <a:rPr lang="en-US" sz="2800" i="1" u="sng" dirty="0">
                <a:solidFill>
                  <a:schemeClr val="bg1"/>
                </a:solidFill>
                <a:latin typeface="Times New Roman" panose="02020603050405020304" pitchFamily="18" charset="0"/>
                <a:cs typeface="Times New Roman" panose="02020603050405020304" pitchFamily="18" charset="0"/>
              </a:rPr>
              <a:t>overseers</a:t>
            </a:r>
            <a:r>
              <a:rPr lang="en-US" sz="2800" i="1" dirty="0">
                <a:solidFill>
                  <a:schemeClr val="bg1"/>
                </a:solidFill>
                <a:latin typeface="Times New Roman" panose="02020603050405020304" pitchFamily="18" charset="0"/>
                <a:cs typeface="Times New Roman" panose="02020603050405020304" pitchFamily="18" charset="0"/>
              </a:rPr>
              <a:t>, to </a:t>
            </a:r>
            <a:r>
              <a:rPr lang="en-US" sz="2800" i="1" u="sng" dirty="0">
                <a:solidFill>
                  <a:schemeClr val="bg1"/>
                </a:solidFill>
                <a:latin typeface="Times New Roman" panose="02020603050405020304" pitchFamily="18" charset="0"/>
                <a:cs typeface="Times New Roman" panose="02020603050405020304" pitchFamily="18" charset="0"/>
              </a:rPr>
              <a:t>care</a:t>
            </a:r>
            <a:r>
              <a:rPr lang="en-US" sz="2800" i="1" dirty="0">
                <a:solidFill>
                  <a:schemeClr val="bg1"/>
                </a:solidFill>
                <a:latin typeface="Times New Roman" panose="02020603050405020304" pitchFamily="18" charset="0"/>
                <a:cs typeface="Times New Roman" panose="02020603050405020304" pitchFamily="18" charset="0"/>
              </a:rPr>
              <a:t> for the church of God, which he obtained with his own blood.</a:t>
            </a:r>
            <a:endParaRPr lang="en-US" sz="5400" i="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575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665</Words>
  <Application>Microsoft Macintosh PowerPoint</Application>
  <PresentationFormat>On-screen Show (4:3)</PresentationFormat>
  <Paragraphs>58</Paragraphs>
  <Slides>17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Castellar</vt:lpstr>
      <vt:lpstr>Times New Roman</vt:lpstr>
      <vt:lpstr>Wingdings</vt:lpstr>
      <vt:lpstr>Office Theme</vt:lpstr>
      <vt:lpstr>49_Blank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13</cp:revision>
  <dcterms:created xsi:type="dcterms:W3CDTF">2020-07-02T04:24:38Z</dcterms:created>
  <dcterms:modified xsi:type="dcterms:W3CDTF">2020-07-03T17:53:18Z</dcterms:modified>
</cp:coreProperties>
</file>